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400" r:id="rId2"/>
    <p:sldId id="401" r:id="rId3"/>
    <p:sldId id="257" r:id="rId4"/>
    <p:sldId id="402" r:id="rId5"/>
    <p:sldId id="260" r:id="rId6"/>
    <p:sldId id="258" r:id="rId7"/>
    <p:sldId id="259" r:id="rId8"/>
    <p:sldId id="285" r:id="rId9"/>
    <p:sldId id="274" r:id="rId10"/>
    <p:sldId id="284" r:id="rId11"/>
    <p:sldId id="261" r:id="rId12"/>
    <p:sldId id="262" r:id="rId13"/>
    <p:sldId id="264" r:id="rId14"/>
    <p:sldId id="265" r:id="rId15"/>
    <p:sldId id="266" r:id="rId16"/>
    <p:sldId id="288" r:id="rId17"/>
    <p:sldId id="289" r:id="rId18"/>
    <p:sldId id="290" r:id="rId19"/>
    <p:sldId id="291" r:id="rId20"/>
    <p:sldId id="292" r:id="rId21"/>
    <p:sldId id="320" r:id="rId22"/>
    <p:sldId id="267" r:id="rId23"/>
    <p:sldId id="328" r:id="rId24"/>
    <p:sldId id="330" r:id="rId25"/>
    <p:sldId id="392" r:id="rId26"/>
    <p:sldId id="343" r:id="rId27"/>
    <p:sldId id="331" r:id="rId28"/>
    <p:sldId id="332" r:id="rId29"/>
    <p:sldId id="374" r:id="rId30"/>
    <p:sldId id="375" r:id="rId31"/>
    <p:sldId id="333" r:id="rId32"/>
    <p:sldId id="334" r:id="rId33"/>
    <p:sldId id="335" r:id="rId34"/>
    <p:sldId id="337" r:id="rId35"/>
    <p:sldId id="338" r:id="rId36"/>
    <p:sldId id="339" r:id="rId37"/>
    <p:sldId id="341" r:id="rId38"/>
    <p:sldId id="342" r:id="rId39"/>
    <p:sldId id="386" r:id="rId40"/>
    <p:sldId id="387" r:id="rId41"/>
    <p:sldId id="347" r:id="rId42"/>
    <p:sldId id="283" r:id="rId43"/>
    <p:sldId id="406" r:id="rId44"/>
    <p:sldId id="404" r:id="rId45"/>
    <p:sldId id="405" r:id="rId46"/>
    <p:sldId id="4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F28C2-FECE-4558-9454-B5144DBBCE1A}"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132A6-03A1-4F67-84FF-ED28A5A6525D}" type="slidenum">
              <a:rPr lang="en-US" smtClean="0"/>
              <a:t>‹#›</a:t>
            </a:fld>
            <a:endParaRPr lang="en-US"/>
          </a:p>
        </p:txBody>
      </p:sp>
    </p:spTree>
    <p:extLst>
      <p:ext uri="{BB962C8B-B14F-4D97-AF65-F5344CB8AC3E}">
        <p14:creationId xmlns:p14="http://schemas.microsoft.com/office/powerpoint/2010/main" val="8032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2189920-12CC-104A-9106-FF605D60F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A53F22-BBDF-4137-91CA-0A9CA8CDC94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53E89905-A3F9-66E5-3363-43C5D9972FB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2D2C99-A70C-7BB9-7942-53039FDC7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D1DF2C-171B-BE57-1541-576A76234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1AF052-8641-4FAA-81A7-A21C283AD0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51325B46-1641-5B0B-29BE-05E8AEE288E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85FF5BEF-59D5-77D0-5F10-66576FECAF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5C1C918-F05B-79BD-A0AA-08515DDF0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0FD059-FFDC-48AA-BACF-88E55664A0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50B30D5F-4E5F-C7F8-FE31-20AA0D54303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3491B0E-2195-89F3-A979-65D44DC2E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1B06644-743A-DA3E-556E-FE275987D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A08770-B669-4B31-A03C-7D19F2B1BE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23D3D59C-0076-AB8B-5495-E81B2EA6700D}"/>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11B83FA-EA50-67C8-6DCC-B364E1F4B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F3870F-35AF-D19F-817F-8D00B6619E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2E5120-EE9D-41FB-94A8-8803C0BFA0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B2D6FA61-C3B8-6EEE-9818-5163E57C868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9031974-F036-9330-1473-0FF2F09B0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67C1549-8BDB-D60A-8510-3E39CD3FE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407E3-5A81-46B9-8EC6-0BEAB655B1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a:extLst>
              <a:ext uri="{FF2B5EF4-FFF2-40B4-BE49-F238E27FC236}">
                <a16:creationId xmlns:a16="http://schemas.microsoft.com/office/drawing/2014/main" id="{A612F00F-E4EA-06B1-825A-66A38E41EEA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4EED8D1-2915-A534-0A7D-A189D3300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4D40E37-CD65-47CE-1C56-DFF46B6AC8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3E555C-0384-4387-8076-8AEE1BD0C9D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 name="Rectangle 2">
            <a:extLst>
              <a:ext uri="{FF2B5EF4-FFF2-40B4-BE49-F238E27FC236}">
                <a16:creationId xmlns:a16="http://schemas.microsoft.com/office/drawing/2014/main" id="{79BC1222-D258-48FB-B0C8-0DA18983C99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A4BEA9-6CA8-8643-5832-B867EE6ED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6966D5D-AD7A-AA09-502C-D421F7CD73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7FC56C-C69C-48EC-BC9C-D5B5918F295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2DCAF6FE-EB6F-77D5-035D-3715D027713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D3A4719-1267-2EA6-D890-4A55B75BF2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CB48D95-0BBD-10C5-796F-C50A30276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D17FB9-3461-4708-A188-3B170EB745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a:extLst>
              <a:ext uri="{FF2B5EF4-FFF2-40B4-BE49-F238E27FC236}">
                <a16:creationId xmlns:a16="http://schemas.microsoft.com/office/drawing/2014/main" id="{4DAD1BA6-5877-DC1F-A0EF-712AACFBBD6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43F0BC4-EC9B-1E3F-8D4A-794108D79F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019E972-C58F-0C9E-FDAA-30124423B5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AEC191-1FB4-44D5-987E-FA3987614B0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1" name="Rectangle 2">
            <a:extLst>
              <a:ext uri="{FF2B5EF4-FFF2-40B4-BE49-F238E27FC236}">
                <a16:creationId xmlns:a16="http://schemas.microsoft.com/office/drawing/2014/main" id="{361C0ADF-0D7F-ADF4-B00C-5CF90162AD7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D6EA4BA-24E5-6557-626F-13628EF0E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sym typeface="Symbol" panose="05050102010706020507" pitchFamily="18" charset="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DD63B87-4DD3-9DD3-10B7-BEE6B295E8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FCC508-83E8-471C-9B8F-FFBDBB8B3A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F3F1D850-7B58-0AB3-FC73-96D4671E843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E5E70EA-16C1-4125-33B4-8212015BF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403EECD-868C-3700-5149-5B3FFEC4D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31B1-5F39-455E-A312-C70A904360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2DEC16F0-A33E-0657-4BDC-7E7A41A18334}"/>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B9EE367-0DB4-AD54-CECD-4B060E3D66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0BB0BBC-31D7-FC8B-D319-B8B178CAD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5D8911-4E5A-4CEB-8386-472CFB1E3C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7B72A223-E94A-C826-1B95-8493AF83561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5A6F5A9-D09F-AD2B-CC89-542A4C7E53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670664C-C255-EB70-4631-7F1A41CE1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96179E-58D8-4C48-9E85-83E05A9158C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2D143637-0A59-57BB-013F-EA4A94B4DE5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1A70482-9261-B517-B02C-6C0678E77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FDC0658-CFD2-3381-2794-CD50D7AE3E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E80977-F38D-485E-BBEA-70E3E25A12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3" name="Rectangle 2">
            <a:extLst>
              <a:ext uri="{FF2B5EF4-FFF2-40B4-BE49-F238E27FC236}">
                <a16:creationId xmlns:a16="http://schemas.microsoft.com/office/drawing/2014/main" id="{6467004D-1B36-D102-F937-2962459632B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FA432B6-5036-65F1-5BB7-3907ADDA6A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E3D1BDB-2293-EC68-7769-5E307AEEBB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617CC-880E-4FB0-9B48-B06881B402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id="{A15BEE56-DFD8-C2C2-3BDC-817BF3B2110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BC9BAB3-11D7-C9D4-5AE8-0EF60CFBC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8F1BE94-C2AC-118D-F9FE-1B231BFB0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53AF02-D62A-4347-BA3B-DFF04627712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231CAC24-5E4E-3F60-A3D9-CE58FF182B2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7E94927-ABDC-804B-6443-1F59004D8C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8D0D83A-BF78-EDDF-966B-2460CBFBA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C94AC5-9BAD-4ADA-AB79-7AAB2FE2EE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69205599-BB08-D769-7CCF-45E1BBC1470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A7298FE-5F13-8D01-4F3B-B24FCA2B3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D45990D-00B8-038C-5AFA-9BA0F23D4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036BC3-FF6A-4D0D-BC00-77CB067B6D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95" name="Rectangle 2">
            <a:extLst>
              <a:ext uri="{FF2B5EF4-FFF2-40B4-BE49-F238E27FC236}">
                <a16:creationId xmlns:a16="http://schemas.microsoft.com/office/drawing/2014/main" id="{55FE7A03-AD57-F148-1392-11DFFFFCF75B}"/>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220096F-AFC4-0D02-EA08-5DA9286CAE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50A9467-D6D2-8BA5-CC62-05E55BBC7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E1B44B-4B0C-4B04-B8AF-2C842B9A4B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2">
            <a:extLst>
              <a:ext uri="{FF2B5EF4-FFF2-40B4-BE49-F238E27FC236}">
                <a16:creationId xmlns:a16="http://schemas.microsoft.com/office/drawing/2014/main" id="{C67B9484-C35F-0C54-3D48-67BA4F1682E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375C64D-523B-5CEB-4D91-9CA2C3CDF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0B18F42-7311-8523-278D-A9C326E0CA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33FFE-2901-4894-BC7C-2012803CD1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a:extLst>
              <a:ext uri="{FF2B5EF4-FFF2-40B4-BE49-F238E27FC236}">
                <a16:creationId xmlns:a16="http://schemas.microsoft.com/office/drawing/2014/main" id="{042C32FB-6EEA-653C-796A-3DC2A64C202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C2490E7-94EA-C257-06AA-7EE7A0562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10B5E88-CB15-785D-EFC3-F20A2205C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6236B2-C896-4D88-B520-27E52E2513F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39" name="Rectangle 2">
            <a:extLst>
              <a:ext uri="{FF2B5EF4-FFF2-40B4-BE49-F238E27FC236}">
                <a16:creationId xmlns:a16="http://schemas.microsoft.com/office/drawing/2014/main" id="{E77DF852-18F7-1650-07DA-A90A6117F10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ED641EA-94D5-7BA8-CC77-33C7F583B0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10B3032-E2CC-85BC-16AE-60AB3D0EE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B7E27C-180B-4E70-8D65-831366A767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1" name="Rectangle 2">
            <a:extLst>
              <a:ext uri="{FF2B5EF4-FFF2-40B4-BE49-F238E27FC236}">
                <a16:creationId xmlns:a16="http://schemas.microsoft.com/office/drawing/2014/main" id="{50DF1499-2153-4795-95CC-5104C2153DB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6A32EE6-3BEC-210D-4B86-2D34317E2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FABE57A-4D34-2535-AFC3-35E19069B4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5A811-3C19-41C9-9B99-5CDC9BFFB7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7" name="Rectangle 2">
            <a:extLst>
              <a:ext uri="{FF2B5EF4-FFF2-40B4-BE49-F238E27FC236}">
                <a16:creationId xmlns:a16="http://schemas.microsoft.com/office/drawing/2014/main" id="{135FDB75-227F-BE49-DAA2-61767189E16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85135A7-31B4-4CE8-9976-ADFFDF24F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256DCB7-3E7E-A327-E88F-2A062082F3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DDE545-46CB-4319-B528-CC8EC0FDE02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A2D6824A-0C25-AC4C-8933-B122C083962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AD62319-3F3F-9320-ACCB-A193934CD4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DB64A44-0F8C-7B39-EA00-DA57E88F0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C77E3C-2DCF-4BD7-ADAE-05C8B6C856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3" name="Rectangle 2">
            <a:extLst>
              <a:ext uri="{FF2B5EF4-FFF2-40B4-BE49-F238E27FC236}">
                <a16:creationId xmlns:a16="http://schemas.microsoft.com/office/drawing/2014/main" id="{91F096FF-EE96-3955-BD39-7C18582A0E1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5553B65-5813-04B7-4B7D-DE3DDA32A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CD931B6-29CB-612B-1FCE-78A68135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18BBC9-3315-41DB-949A-953C7A5DE7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1" name="Rectangle 2">
            <a:extLst>
              <a:ext uri="{FF2B5EF4-FFF2-40B4-BE49-F238E27FC236}">
                <a16:creationId xmlns:a16="http://schemas.microsoft.com/office/drawing/2014/main" id="{08E2B529-2402-C1A9-4215-A11457D59F8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9C1F2D5-DB6C-D2B7-C791-C381A869A0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B289D8F-657F-B3E6-EEA5-A8985DD3B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A2F8C4-C9B8-4104-B4A1-67CEA2A7ECE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79" name="Rectangle 2">
            <a:extLst>
              <a:ext uri="{FF2B5EF4-FFF2-40B4-BE49-F238E27FC236}">
                <a16:creationId xmlns:a16="http://schemas.microsoft.com/office/drawing/2014/main" id="{9F796D37-71C4-0E92-0598-412F20AF088A}"/>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E4B8946-0BCF-3A26-A4BC-7D66DA0871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A65D06E-A773-8B51-A1D3-B5F126780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C9B395-10BD-4E19-847D-422A3D0463E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827" name="Rectangle 2">
            <a:extLst>
              <a:ext uri="{FF2B5EF4-FFF2-40B4-BE49-F238E27FC236}">
                <a16:creationId xmlns:a16="http://schemas.microsoft.com/office/drawing/2014/main" id="{BFAC9C7E-BD4F-2CEE-9F2D-448C01E0D92B}"/>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9671FAB0-7824-8091-7254-66A21C56D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B9939B1-E1C0-8280-1616-EA611006F0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1CE7A-C9F8-4654-B3A7-98A885A2225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5" name="Rectangle 2">
            <a:extLst>
              <a:ext uri="{FF2B5EF4-FFF2-40B4-BE49-F238E27FC236}">
                <a16:creationId xmlns:a16="http://schemas.microsoft.com/office/drawing/2014/main" id="{7B0DFE22-A84C-D83A-5C44-CEC66A2FFC9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C0712C4-283E-FE5D-4694-6CE480A30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FFC1A6C-F5C6-8499-9A84-79693C1DF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657FFC-C167-41F7-BCBB-6C7F4C6852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23" name="Rectangle 2">
            <a:extLst>
              <a:ext uri="{FF2B5EF4-FFF2-40B4-BE49-F238E27FC236}">
                <a16:creationId xmlns:a16="http://schemas.microsoft.com/office/drawing/2014/main" id="{ED3015E2-4D0F-D651-A5FE-784D26E97AB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E5567F8-A779-6C86-A155-932EE2225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60B4741-C4A7-39B7-87D7-B8F7E883B2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61B5C3-8783-4571-94BC-55D23E3E26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71" name="Rectangle 2">
            <a:extLst>
              <a:ext uri="{FF2B5EF4-FFF2-40B4-BE49-F238E27FC236}">
                <a16:creationId xmlns:a16="http://schemas.microsoft.com/office/drawing/2014/main" id="{D4086E05-CA68-98D3-391A-E85AA463EFB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5410F1F-EF6E-481E-F4B0-F204507C7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DCFBF11-41C2-37A6-AF7B-38932A39E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B9CF85-6D10-4EAF-8170-C430A4F4418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019" name="Rectangle 2">
            <a:extLst>
              <a:ext uri="{FF2B5EF4-FFF2-40B4-BE49-F238E27FC236}">
                <a16:creationId xmlns:a16="http://schemas.microsoft.com/office/drawing/2014/main" id="{30B30394-BB27-FB7A-1405-71FB9A950C32}"/>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71AFBDDF-914C-22F3-C7B6-86C8074E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A2B675-CB81-1D2D-8AE9-3503AE382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46A95A-EF23-419E-8995-8F644D26600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Rectangle 2">
            <a:extLst>
              <a:ext uri="{FF2B5EF4-FFF2-40B4-BE49-F238E27FC236}">
                <a16:creationId xmlns:a16="http://schemas.microsoft.com/office/drawing/2014/main" id="{0E6B246F-9ABA-0A87-18FE-62FF1FDF2BB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65C31FE3-14FA-D70D-BAC6-3B9190ED3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7857A0E2-7FE3-1F74-F7E6-9941267DFA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F49E45F-3F35-49F5-BFD5-90B6BF1F5ABF}" type="slidenum">
              <a:rPr lang="en-US" altLang="en-US" sz="1200" b="0" smtClean="0">
                <a:latin typeface="Arial" panose="020B0604020202020204" pitchFamily="34" charset="0"/>
              </a:rPr>
              <a:pPr/>
              <a:t>42</a:t>
            </a:fld>
            <a:endParaRPr lang="en-US" altLang="en-US" sz="1200" b="0">
              <a:latin typeface="Arial" panose="020B0604020202020204" pitchFamily="34" charset="0"/>
            </a:endParaRPr>
          </a:p>
        </p:txBody>
      </p:sp>
      <p:sp>
        <p:nvSpPr>
          <p:cNvPr id="315395" name="Rectangle 2">
            <a:extLst>
              <a:ext uri="{FF2B5EF4-FFF2-40B4-BE49-F238E27FC236}">
                <a16:creationId xmlns:a16="http://schemas.microsoft.com/office/drawing/2014/main" id="{D304CD98-F2A7-1D7D-FEE5-A4F575858B2E}"/>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F984C6F0-11A6-3E92-FE66-807AE908B5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076BFB1-C651-348F-E88D-2B85F5CF5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971CCC-00C7-45B5-9FF4-8944CE98D7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45EC7A45-9346-BB6D-A49E-398356AE7D1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9BDC622-12F9-7076-F40D-460CFBA22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9CE55A6-9597-E179-8937-220EEAE750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AA418F-E242-4DC3-BF0D-E916D7C76E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5" name="Rectangle 2">
            <a:extLst>
              <a:ext uri="{FF2B5EF4-FFF2-40B4-BE49-F238E27FC236}">
                <a16:creationId xmlns:a16="http://schemas.microsoft.com/office/drawing/2014/main" id="{74D71989-D7F0-7045-746E-AC22F501D44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DDC4C9C-9040-2C81-1126-455FC0D826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BEA5FE0-07A0-8963-CAC3-033825242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9E5D07-5480-41AB-A0E5-59B16E2B3D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E6369789-C5D7-5754-C8B8-1286EC064FC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836EFEF-186D-5C88-ECCA-CA2A7AC33D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3143334-0A31-2C03-DDA6-34DDC4A818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6B0747-25D9-4BEC-A9C7-460026C3D4F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9B7DBCF3-A6DD-1ED1-23AE-F7D94BB63DD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7887607-850F-5902-710D-5F4E37D83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4F77754-20C9-1F88-7BF7-09144938D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717D5A-CF93-4204-8227-E8BE5136ED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a:extLst>
              <a:ext uri="{FF2B5EF4-FFF2-40B4-BE49-F238E27FC236}">
                <a16:creationId xmlns:a16="http://schemas.microsoft.com/office/drawing/2014/main" id="{611B6CE4-D793-C47A-BE55-2DD9CB2C8F8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66B16C7-2DEA-CD0C-311B-04476428BC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A198779-6126-A835-74FE-718EA69576DA}"/>
              </a:ext>
            </a:extLst>
          </p:cNvPr>
          <p:cNvGrpSpPr>
            <a:grpSpLocks/>
          </p:cNvGrpSpPr>
          <p:nvPr/>
        </p:nvGrpSpPr>
        <p:grpSpPr bwMode="auto">
          <a:xfrm>
            <a:off x="609600" y="2363788"/>
            <a:ext cx="10871200" cy="1600200"/>
            <a:chOff x="288" y="1489"/>
            <a:chExt cx="5136" cy="1008"/>
          </a:xfrm>
        </p:grpSpPr>
        <p:sp>
          <p:nvSpPr>
            <p:cNvPr id="3" name="Arc 3">
              <a:extLst>
                <a:ext uri="{FF2B5EF4-FFF2-40B4-BE49-F238E27FC236}">
                  <a16:creationId xmlns:a16="http://schemas.microsoft.com/office/drawing/2014/main" id="{DB69E27E-416B-9DA5-B62B-7FCEB00F1157}"/>
                </a:ext>
              </a:extLst>
            </p:cNvPr>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4" name="Arc 4">
              <a:extLst>
                <a:ext uri="{FF2B5EF4-FFF2-40B4-BE49-F238E27FC236}">
                  <a16:creationId xmlns:a16="http://schemas.microsoft.com/office/drawing/2014/main" id="{B81850D9-F14C-0C03-AE65-A84A32090F3B}"/>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5" name="Arc 5">
              <a:extLst>
                <a:ext uri="{FF2B5EF4-FFF2-40B4-BE49-F238E27FC236}">
                  <a16:creationId xmlns:a16="http://schemas.microsoft.com/office/drawing/2014/main" id="{888600E8-1715-6095-538E-48E380372D3B}"/>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6" name="AutoShape 6">
              <a:extLst>
                <a:ext uri="{FF2B5EF4-FFF2-40B4-BE49-F238E27FC236}">
                  <a16:creationId xmlns:a16="http://schemas.microsoft.com/office/drawing/2014/main" id="{53D0E35B-13BB-0994-2697-0588F59B6411}"/>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endParaRPr lang="en-IN" altLang="en-US" sz="2000"/>
            </a:p>
          </p:txBody>
        </p:sp>
      </p:grpSp>
      <p:sp>
        <p:nvSpPr>
          <p:cNvPr id="375815" name="Rectangle 7"/>
          <p:cNvSpPr>
            <a:spLocks noGrp="1" noChangeArrowheads="1"/>
          </p:cNvSpPr>
          <p:nvPr>
            <p:ph type="ctrTitle" sz="quarter"/>
          </p:nvPr>
        </p:nvSpPr>
        <p:spPr>
          <a:xfrm>
            <a:off x="914400" y="1447800"/>
            <a:ext cx="10363200" cy="1143000"/>
          </a:xfrm>
        </p:spPr>
        <p:txBody>
          <a:bodyPr/>
          <a:lstStyle>
            <a:lvl1pPr>
              <a:defRPr/>
            </a:lvl1pPr>
          </a:lstStyle>
          <a:p>
            <a:r>
              <a:rPr lang="en-US"/>
              <a:t>Click to edit Master title style</a:t>
            </a:r>
          </a:p>
        </p:txBody>
      </p:sp>
      <p:sp>
        <p:nvSpPr>
          <p:cNvPr id="375816"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Click to edit Master subtitle style</a:t>
            </a:r>
          </a:p>
        </p:txBody>
      </p:sp>
      <p:sp>
        <p:nvSpPr>
          <p:cNvPr id="7" name="Rectangle 9">
            <a:extLst>
              <a:ext uri="{FF2B5EF4-FFF2-40B4-BE49-F238E27FC236}">
                <a16:creationId xmlns:a16="http://schemas.microsoft.com/office/drawing/2014/main" id="{1D377633-64FC-5887-4543-406540D3086F}"/>
              </a:ext>
            </a:extLst>
          </p:cNvPr>
          <p:cNvSpPr>
            <a:spLocks noGrp="1" noChangeArrowheads="1"/>
          </p:cNvSpPr>
          <p:nvPr>
            <p:ph type="dt" sz="quarter" idx="10"/>
          </p:nvPr>
        </p:nvSpPr>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3C7C3CB-E2E2-B8BF-74A9-C50A498E667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4DCF3374-BDF9-BD9D-8113-0E4DEDA30E9D}"/>
              </a:ext>
            </a:extLst>
          </p:cNvPr>
          <p:cNvSpPr>
            <a:spLocks noGrp="1" noChangeArrowheads="1"/>
          </p:cNvSpPr>
          <p:nvPr>
            <p:ph type="sldNum" sz="quarter" idx="12"/>
          </p:nvPr>
        </p:nvSpPr>
        <p:spPr/>
        <p:txBody>
          <a:bodyPr/>
          <a:lstStyle>
            <a:lvl1pPr>
              <a:defRPr/>
            </a:lvl1pPr>
          </a:lstStyle>
          <a:p>
            <a:pPr>
              <a:defRPr/>
            </a:pPr>
            <a:fld id="{4C52F8B2-6FF8-4FAD-B9F2-D59E32296624}" type="slidenum">
              <a:rPr lang="en-US" altLang="en-US"/>
              <a:pPr>
                <a:defRPr/>
              </a:pPr>
              <a:t>‹#›</a:t>
            </a:fld>
            <a:endParaRPr lang="en-US" altLang="en-US"/>
          </a:p>
        </p:txBody>
      </p:sp>
    </p:spTree>
    <p:extLst>
      <p:ext uri="{BB962C8B-B14F-4D97-AF65-F5344CB8AC3E}">
        <p14:creationId xmlns:p14="http://schemas.microsoft.com/office/powerpoint/2010/main" val="96223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732E320D-1105-A507-4A2E-2ADE52AE5E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A5ECD47-C68C-5468-5562-C9532C620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0010A1E-7CF1-7358-7A61-4BFB49E7D925}"/>
              </a:ext>
            </a:extLst>
          </p:cNvPr>
          <p:cNvSpPr>
            <a:spLocks noGrp="1" noChangeArrowheads="1"/>
          </p:cNvSpPr>
          <p:nvPr>
            <p:ph type="sldNum" sz="quarter" idx="12"/>
          </p:nvPr>
        </p:nvSpPr>
        <p:spPr>
          <a:ln/>
        </p:spPr>
        <p:txBody>
          <a:bodyPr/>
          <a:lstStyle>
            <a:lvl1pPr>
              <a:defRPr/>
            </a:lvl1pPr>
          </a:lstStyle>
          <a:p>
            <a:pPr>
              <a:defRPr/>
            </a:pPr>
            <a:fld id="{0D883E76-CE5A-423F-B0F7-305A8459BD71}" type="slidenum">
              <a:rPr lang="en-US" altLang="en-US"/>
              <a:pPr>
                <a:defRPr/>
              </a:pPr>
              <a:t>‹#›</a:t>
            </a:fld>
            <a:endParaRPr lang="en-US" altLang="en-US"/>
          </a:p>
        </p:txBody>
      </p:sp>
    </p:spTree>
    <p:extLst>
      <p:ext uri="{BB962C8B-B14F-4D97-AF65-F5344CB8AC3E}">
        <p14:creationId xmlns:p14="http://schemas.microsoft.com/office/powerpoint/2010/main" val="15463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912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914400" y="3810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6430E077-6F18-DE0A-F721-5F8CD6491F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122200E-9A96-B205-DF7B-A52BFF566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E027B57B-2756-6B8C-AD18-7318BF2A7920}"/>
              </a:ext>
            </a:extLst>
          </p:cNvPr>
          <p:cNvSpPr>
            <a:spLocks noGrp="1" noChangeArrowheads="1"/>
          </p:cNvSpPr>
          <p:nvPr>
            <p:ph type="sldNum" sz="quarter" idx="12"/>
          </p:nvPr>
        </p:nvSpPr>
        <p:spPr>
          <a:ln/>
        </p:spPr>
        <p:txBody>
          <a:bodyPr/>
          <a:lstStyle>
            <a:lvl1pPr>
              <a:defRPr/>
            </a:lvl1pPr>
          </a:lstStyle>
          <a:p>
            <a:pPr>
              <a:defRPr/>
            </a:pPr>
            <a:fld id="{EE546B46-61D7-4BDC-B37F-517111B5AB73}" type="slidenum">
              <a:rPr lang="en-US" altLang="en-US"/>
              <a:pPr>
                <a:defRPr/>
              </a:pPr>
              <a:t>‹#›</a:t>
            </a:fld>
            <a:endParaRPr lang="en-US" altLang="en-US"/>
          </a:p>
        </p:txBody>
      </p:sp>
    </p:spTree>
    <p:extLst>
      <p:ext uri="{BB962C8B-B14F-4D97-AF65-F5344CB8AC3E}">
        <p14:creationId xmlns:p14="http://schemas.microsoft.com/office/powerpoint/2010/main" val="365544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7DECFC48-2C84-762B-2A6F-5CB0A30B4E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D61AC6D-F029-1359-238E-014BA9ED25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0F4CD97A-49CE-1A1E-2A70-D30BC03D66D9}"/>
              </a:ext>
            </a:extLst>
          </p:cNvPr>
          <p:cNvSpPr>
            <a:spLocks noGrp="1" noChangeArrowheads="1"/>
          </p:cNvSpPr>
          <p:nvPr>
            <p:ph type="sldNum" sz="quarter" idx="12"/>
          </p:nvPr>
        </p:nvSpPr>
        <p:spPr>
          <a:ln/>
        </p:spPr>
        <p:txBody>
          <a:bodyPr/>
          <a:lstStyle>
            <a:lvl1pPr>
              <a:defRPr/>
            </a:lvl1pPr>
          </a:lstStyle>
          <a:p>
            <a:pPr>
              <a:defRPr/>
            </a:pPr>
            <a:fld id="{CEF62E0F-C23F-49D7-97FE-DB06A570EC58}" type="slidenum">
              <a:rPr lang="en-US" altLang="en-US"/>
              <a:pPr>
                <a:defRPr/>
              </a:pPr>
              <a:t>‹#›</a:t>
            </a:fld>
            <a:endParaRPr lang="en-US" altLang="en-US"/>
          </a:p>
        </p:txBody>
      </p:sp>
    </p:spTree>
    <p:extLst>
      <p:ext uri="{BB962C8B-B14F-4D97-AF65-F5344CB8AC3E}">
        <p14:creationId xmlns:p14="http://schemas.microsoft.com/office/powerpoint/2010/main" val="52369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7600" y="2057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7600" y="41910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9">
            <a:extLst>
              <a:ext uri="{FF2B5EF4-FFF2-40B4-BE49-F238E27FC236}">
                <a16:creationId xmlns:a16="http://schemas.microsoft.com/office/drawing/2014/main" id="{5D384155-328E-00A0-C289-5EFAB56609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47B2C0B5-A2BF-B1E7-F7B2-308007422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F3657A74-76F4-2715-FE0E-7196EDD54877}"/>
              </a:ext>
            </a:extLst>
          </p:cNvPr>
          <p:cNvSpPr>
            <a:spLocks noGrp="1" noChangeArrowheads="1"/>
          </p:cNvSpPr>
          <p:nvPr>
            <p:ph type="sldNum" sz="quarter" idx="12"/>
          </p:nvPr>
        </p:nvSpPr>
        <p:spPr>
          <a:ln/>
        </p:spPr>
        <p:txBody>
          <a:bodyPr/>
          <a:lstStyle>
            <a:lvl1pPr>
              <a:defRPr/>
            </a:lvl1pPr>
          </a:lstStyle>
          <a:p>
            <a:pPr>
              <a:defRPr/>
            </a:pPr>
            <a:fld id="{6ED0E428-9481-4AC8-B822-8AB55D0D4E8D}" type="slidenum">
              <a:rPr lang="en-US" altLang="en-US"/>
              <a:pPr>
                <a:defRPr/>
              </a:pPr>
              <a:t>‹#›</a:t>
            </a:fld>
            <a:endParaRPr lang="en-US" altLang="en-US"/>
          </a:p>
        </p:txBody>
      </p:sp>
    </p:spTree>
    <p:extLst>
      <p:ext uri="{BB962C8B-B14F-4D97-AF65-F5344CB8AC3E}">
        <p14:creationId xmlns:p14="http://schemas.microsoft.com/office/powerpoint/2010/main" val="179209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a:extLst>
              <a:ext uri="{FF2B5EF4-FFF2-40B4-BE49-F238E27FC236}">
                <a16:creationId xmlns:a16="http://schemas.microsoft.com/office/drawing/2014/main" id="{AECCB544-07CD-393E-F6CB-AC4B36EACE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FF8ABF0-4B8A-A9E8-0FDB-4B1F0E8EBC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391FAA8E-8443-3E60-8614-4A447B2630EE}"/>
              </a:ext>
            </a:extLst>
          </p:cNvPr>
          <p:cNvSpPr>
            <a:spLocks noGrp="1" noChangeArrowheads="1"/>
          </p:cNvSpPr>
          <p:nvPr>
            <p:ph type="sldNum" sz="quarter" idx="12"/>
          </p:nvPr>
        </p:nvSpPr>
        <p:spPr>
          <a:ln/>
        </p:spPr>
        <p:txBody>
          <a:bodyPr/>
          <a:lstStyle>
            <a:lvl1pPr>
              <a:defRPr/>
            </a:lvl1pPr>
          </a:lstStyle>
          <a:p>
            <a:pPr>
              <a:defRPr/>
            </a:pPr>
            <a:fld id="{F3B58E52-5261-4A53-B173-A7EE95C27556}" type="slidenum">
              <a:rPr lang="en-US" altLang="en-US"/>
              <a:pPr>
                <a:defRPr/>
              </a:pPr>
              <a:t>‹#›</a:t>
            </a:fld>
            <a:endParaRPr lang="en-US" altLang="en-US"/>
          </a:p>
        </p:txBody>
      </p:sp>
    </p:spTree>
    <p:extLst>
      <p:ext uri="{BB962C8B-B14F-4D97-AF65-F5344CB8AC3E}">
        <p14:creationId xmlns:p14="http://schemas.microsoft.com/office/powerpoint/2010/main" val="97838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EC91135E-A930-ACC7-BDD1-2DAFDB4088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2EB5532-4345-7FB7-E097-4C79F4C0B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F496A6E7-4C36-E118-7EA3-DE2B1E8B2666}"/>
              </a:ext>
            </a:extLst>
          </p:cNvPr>
          <p:cNvSpPr>
            <a:spLocks noGrp="1" noChangeArrowheads="1"/>
          </p:cNvSpPr>
          <p:nvPr>
            <p:ph type="sldNum" sz="quarter" idx="12"/>
          </p:nvPr>
        </p:nvSpPr>
        <p:spPr>
          <a:ln/>
        </p:spPr>
        <p:txBody>
          <a:bodyPr/>
          <a:lstStyle>
            <a:lvl1pPr>
              <a:defRPr/>
            </a:lvl1pPr>
          </a:lstStyle>
          <a:p>
            <a:pPr>
              <a:defRPr/>
            </a:pPr>
            <a:fld id="{841CEA45-C6AF-4C5E-9BA9-6C8C4F2AEC4B}" type="slidenum">
              <a:rPr lang="en-US" altLang="en-US"/>
              <a:pPr>
                <a:defRPr/>
              </a:pPr>
              <a:t>‹#›</a:t>
            </a:fld>
            <a:endParaRPr lang="en-US" altLang="en-US"/>
          </a:p>
        </p:txBody>
      </p:sp>
    </p:spTree>
    <p:extLst>
      <p:ext uri="{BB962C8B-B14F-4D97-AF65-F5344CB8AC3E}">
        <p14:creationId xmlns:p14="http://schemas.microsoft.com/office/powerpoint/2010/main" val="71126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a:extLst>
              <a:ext uri="{FF2B5EF4-FFF2-40B4-BE49-F238E27FC236}">
                <a16:creationId xmlns:a16="http://schemas.microsoft.com/office/drawing/2014/main" id="{E2B8A355-312A-8314-F8BD-251578C23D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C60C132-5CA5-1E44-9998-A33627441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B9E91C6E-2307-DDE9-8117-6BDB97EE04E0}"/>
              </a:ext>
            </a:extLst>
          </p:cNvPr>
          <p:cNvSpPr>
            <a:spLocks noGrp="1" noChangeArrowheads="1"/>
          </p:cNvSpPr>
          <p:nvPr>
            <p:ph type="sldNum" sz="quarter" idx="12"/>
          </p:nvPr>
        </p:nvSpPr>
        <p:spPr>
          <a:ln/>
        </p:spPr>
        <p:txBody>
          <a:bodyPr/>
          <a:lstStyle>
            <a:lvl1pPr>
              <a:defRPr/>
            </a:lvl1pPr>
          </a:lstStyle>
          <a:p>
            <a:pPr>
              <a:defRPr/>
            </a:pPr>
            <a:fld id="{E84782CB-D7B9-4E6D-98F3-04FC277FDC1F}" type="slidenum">
              <a:rPr lang="en-US" altLang="en-US"/>
              <a:pPr>
                <a:defRPr/>
              </a:pPr>
              <a:t>‹#›</a:t>
            </a:fld>
            <a:endParaRPr lang="en-US" altLang="en-US"/>
          </a:p>
        </p:txBody>
      </p:sp>
    </p:spTree>
    <p:extLst>
      <p:ext uri="{BB962C8B-B14F-4D97-AF65-F5344CB8AC3E}">
        <p14:creationId xmlns:p14="http://schemas.microsoft.com/office/powerpoint/2010/main" val="138510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9">
            <a:extLst>
              <a:ext uri="{FF2B5EF4-FFF2-40B4-BE49-F238E27FC236}">
                <a16:creationId xmlns:a16="http://schemas.microsoft.com/office/drawing/2014/main" id="{CE6A02EF-8A2B-B106-0B3F-C01112E183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044FEB96-A2C5-7591-1370-959BDA785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F2205D29-F65D-0599-F053-1773173F54ED}"/>
              </a:ext>
            </a:extLst>
          </p:cNvPr>
          <p:cNvSpPr>
            <a:spLocks noGrp="1" noChangeArrowheads="1"/>
          </p:cNvSpPr>
          <p:nvPr>
            <p:ph type="sldNum" sz="quarter" idx="12"/>
          </p:nvPr>
        </p:nvSpPr>
        <p:spPr>
          <a:ln/>
        </p:spPr>
        <p:txBody>
          <a:bodyPr/>
          <a:lstStyle>
            <a:lvl1pPr>
              <a:defRPr/>
            </a:lvl1pPr>
          </a:lstStyle>
          <a:p>
            <a:pPr>
              <a:defRPr/>
            </a:pPr>
            <a:fld id="{9B88B732-EE8C-462C-A768-E3715DFBCF54}" type="slidenum">
              <a:rPr lang="en-US" altLang="en-US"/>
              <a:pPr>
                <a:defRPr/>
              </a:pPr>
              <a:t>‹#›</a:t>
            </a:fld>
            <a:endParaRPr lang="en-US" altLang="en-US"/>
          </a:p>
        </p:txBody>
      </p:sp>
    </p:spTree>
    <p:extLst>
      <p:ext uri="{BB962C8B-B14F-4D97-AF65-F5344CB8AC3E}">
        <p14:creationId xmlns:p14="http://schemas.microsoft.com/office/powerpoint/2010/main" val="300990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9">
            <a:extLst>
              <a:ext uri="{FF2B5EF4-FFF2-40B4-BE49-F238E27FC236}">
                <a16:creationId xmlns:a16="http://schemas.microsoft.com/office/drawing/2014/main" id="{32EA45B9-E3CE-EA42-A34F-73D6BB64FC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3A27B4A7-CD73-1B0E-912D-E31F1A1D1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860419BF-3F2B-9A61-D853-6B263F46C012}"/>
              </a:ext>
            </a:extLst>
          </p:cNvPr>
          <p:cNvSpPr>
            <a:spLocks noGrp="1" noChangeArrowheads="1"/>
          </p:cNvSpPr>
          <p:nvPr>
            <p:ph type="sldNum" sz="quarter" idx="12"/>
          </p:nvPr>
        </p:nvSpPr>
        <p:spPr>
          <a:ln/>
        </p:spPr>
        <p:txBody>
          <a:bodyPr/>
          <a:lstStyle>
            <a:lvl1pPr>
              <a:defRPr/>
            </a:lvl1pPr>
          </a:lstStyle>
          <a:p>
            <a:pPr>
              <a:defRPr/>
            </a:pPr>
            <a:fld id="{14C4A424-DC1F-4C01-89F3-8259DC34C970}" type="slidenum">
              <a:rPr lang="en-US" altLang="en-US"/>
              <a:pPr>
                <a:defRPr/>
              </a:pPr>
              <a:t>‹#›</a:t>
            </a:fld>
            <a:endParaRPr lang="en-US" altLang="en-US"/>
          </a:p>
        </p:txBody>
      </p:sp>
    </p:spTree>
    <p:extLst>
      <p:ext uri="{BB962C8B-B14F-4D97-AF65-F5344CB8AC3E}">
        <p14:creationId xmlns:p14="http://schemas.microsoft.com/office/powerpoint/2010/main" val="82992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1907D1C-87E3-8F61-097D-FE141C9D55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89D7514C-41DB-BC4A-ADC1-3870DFC0E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3F6ADB2D-F1DB-FE70-000F-F29D611E4AD3}"/>
              </a:ext>
            </a:extLst>
          </p:cNvPr>
          <p:cNvSpPr>
            <a:spLocks noGrp="1" noChangeArrowheads="1"/>
          </p:cNvSpPr>
          <p:nvPr>
            <p:ph type="sldNum" sz="quarter" idx="12"/>
          </p:nvPr>
        </p:nvSpPr>
        <p:spPr>
          <a:ln/>
        </p:spPr>
        <p:txBody>
          <a:bodyPr/>
          <a:lstStyle>
            <a:lvl1pPr>
              <a:defRPr/>
            </a:lvl1pPr>
          </a:lstStyle>
          <a:p>
            <a:pPr>
              <a:defRPr/>
            </a:pPr>
            <a:fld id="{143268EE-B406-4599-A04B-4FFE166642BF}" type="slidenum">
              <a:rPr lang="en-US" altLang="en-US"/>
              <a:pPr>
                <a:defRPr/>
              </a:pPr>
              <a:t>‹#›</a:t>
            </a:fld>
            <a:endParaRPr lang="en-US" altLang="en-US"/>
          </a:p>
        </p:txBody>
      </p:sp>
    </p:spTree>
    <p:extLst>
      <p:ext uri="{BB962C8B-B14F-4D97-AF65-F5344CB8AC3E}">
        <p14:creationId xmlns:p14="http://schemas.microsoft.com/office/powerpoint/2010/main" val="7252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0929AFC-C713-A4CC-7B89-8BEBFA2642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601B-5482-BC2B-3F7F-A5436505C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AFC9E23-8162-A7AF-4E1E-667ED523FBBB}"/>
              </a:ext>
            </a:extLst>
          </p:cNvPr>
          <p:cNvSpPr>
            <a:spLocks noGrp="1" noChangeArrowheads="1"/>
          </p:cNvSpPr>
          <p:nvPr>
            <p:ph type="sldNum" sz="quarter" idx="12"/>
          </p:nvPr>
        </p:nvSpPr>
        <p:spPr>
          <a:ln/>
        </p:spPr>
        <p:txBody>
          <a:bodyPr/>
          <a:lstStyle>
            <a:lvl1pPr>
              <a:defRPr/>
            </a:lvl1pPr>
          </a:lstStyle>
          <a:p>
            <a:pPr>
              <a:defRPr/>
            </a:pPr>
            <a:fld id="{57194C0E-EBF3-432B-B0C3-6FA4C4612CAC}" type="slidenum">
              <a:rPr lang="en-US" altLang="en-US"/>
              <a:pPr>
                <a:defRPr/>
              </a:pPr>
              <a:t>‹#›</a:t>
            </a:fld>
            <a:endParaRPr lang="en-US" altLang="en-US"/>
          </a:p>
        </p:txBody>
      </p:sp>
    </p:spTree>
    <p:extLst>
      <p:ext uri="{BB962C8B-B14F-4D97-AF65-F5344CB8AC3E}">
        <p14:creationId xmlns:p14="http://schemas.microsoft.com/office/powerpoint/2010/main" val="161411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AB30518C-BF88-90CF-9FF1-371AFE331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BC8B887-EB41-560D-1929-83AD659CA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0A44196-6905-23B1-A9B5-57CEF02FB0C6}"/>
              </a:ext>
            </a:extLst>
          </p:cNvPr>
          <p:cNvSpPr>
            <a:spLocks noGrp="1" noChangeArrowheads="1"/>
          </p:cNvSpPr>
          <p:nvPr>
            <p:ph type="sldNum" sz="quarter" idx="12"/>
          </p:nvPr>
        </p:nvSpPr>
        <p:spPr>
          <a:ln/>
        </p:spPr>
        <p:txBody>
          <a:bodyPr/>
          <a:lstStyle>
            <a:lvl1pPr>
              <a:defRPr/>
            </a:lvl1pPr>
          </a:lstStyle>
          <a:p>
            <a:pPr>
              <a:defRPr/>
            </a:pPr>
            <a:fld id="{5BB766FE-71FF-4372-87F5-23CBB17DFA2B}" type="slidenum">
              <a:rPr lang="en-US" altLang="en-US"/>
              <a:pPr>
                <a:defRPr/>
              </a:pPr>
              <a:t>‹#›</a:t>
            </a:fld>
            <a:endParaRPr lang="en-US" altLang="en-US"/>
          </a:p>
        </p:txBody>
      </p:sp>
    </p:spTree>
    <p:extLst>
      <p:ext uri="{BB962C8B-B14F-4D97-AF65-F5344CB8AC3E}">
        <p14:creationId xmlns:p14="http://schemas.microsoft.com/office/powerpoint/2010/main" val="76800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D370FA9-4442-DB7B-F14C-3AD2C9311586}"/>
              </a:ext>
            </a:extLst>
          </p:cNvPr>
          <p:cNvGrpSpPr>
            <a:grpSpLocks/>
          </p:cNvGrpSpPr>
          <p:nvPr/>
        </p:nvGrpSpPr>
        <p:grpSpPr bwMode="auto">
          <a:xfrm>
            <a:off x="609600" y="992188"/>
            <a:ext cx="10871200" cy="1600200"/>
            <a:chOff x="288" y="625"/>
            <a:chExt cx="5136" cy="1008"/>
          </a:xfrm>
        </p:grpSpPr>
        <p:sp>
          <p:nvSpPr>
            <p:cNvPr id="1032" name="Arc 3">
              <a:extLst>
                <a:ext uri="{FF2B5EF4-FFF2-40B4-BE49-F238E27FC236}">
                  <a16:creationId xmlns:a16="http://schemas.microsoft.com/office/drawing/2014/main" id="{D7E6690A-93EE-1161-068C-7478C2263DB9}"/>
                </a:ext>
              </a:extLst>
            </p:cNvPr>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3" name="Arc 4">
              <a:extLst>
                <a:ext uri="{FF2B5EF4-FFF2-40B4-BE49-F238E27FC236}">
                  <a16:creationId xmlns:a16="http://schemas.microsoft.com/office/drawing/2014/main" id="{84881B52-E295-BE64-E391-2082CCF3511E}"/>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4" name="Arc 5">
              <a:extLst>
                <a:ext uri="{FF2B5EF4-FFF2-40B4-BE49-F238E27FC236}">
                  <a16:creationId xmlns:a16="http://schemas.microsoft.com/office/drawing/2014/main" id="{0F2F73D7-58B5-A51C-BF46-3E72DDF765C6}"/>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sz="1800"/>
            </a:p>
          </p:txBody>
        </p:sp>
        <p:sp>
          <p:nvSpPr>
            <p:cNvPr id="1035" name="AutoShape 6">
              <a:extLst>
                <a:ext uri="{FF2B5EF4-FFF2-40B4-BE49-F238E27FC236}">
                  <a16:creationId xmlns:a16="http://schemas.microsoft.com/office/drawing/2014/main" id="{8DF0FEB9-E2AE-F903-31F3-1809FE8D15D0}"/>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endParaRPr lang="en-IN" altLang="en-US" sz="2000"/>
            </a:p>
          </p:txBody>
        </p:sp>
      </p:grpSp>
      <p:sp>
        <p:nvSpPr>
          <p:cNvPr id="1027" name="Rectangle 7">
            <a:extLst>
              <a:ext uri="{FF2B5EF4-FFF2-40B4-BE49-F238E27FC236}">
                <a16:creationId xmlns:a16="http://schemas.microsoft.com/office/drawing/2014/main" id="{8545BBAB-AF39-D816-ECF8-66A6EF232BF2}"/>
              </a:ext>
            </a:extLst>
          </p:cNvPr>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BD9A889E-3991-AF85-D5E2-0978F94D39E4}"/>
              </a:ext>
            </a:extLst>
          </p:cNvPr>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4793" name="Rectangle 9">
            <a:extLst>
              <a:ext uri="{FF2B5EF4-FFF2-40B4-BE49-F238E27FC236}">
                <a16:creationId xmlns:a16="http://schemas.microsoft.com/office/drawing/2014/main" id="{0F818B07-7577-9F2F-558B-4CFC1FC0EE8B}"/>
              </a:ext>
            </a:extLst>
          </p:cNvPr>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Arial" charset="0"/>
              </a:defRPr>
            </a:lvl1pPr>
          </a:lstStyle>
          <a:p>
            <a:pPr>
              <a:defRPr/>
            </a:pPr>
            <a:endParaRPr lang="en-US"/>
          </a:p>
        </p:txBody>
      </p:sp>
      <p:sp>
        <p:nvSpPr>
          <p:cNvPr id="374794" name="Rectangle 10">
            <a:extLst>
              <a:ext uri="{FF2B5EF4-FFF2-40B4-BE49-F238E27FC236}">
                <a16:creationId xmlns:a16="http://schemas.microsoft.com/office/drawing/2014/main" id="{BA2AF74A-4A1A-BDC6-1A9A-1F7B79F05137}"/>
              </a:ext>
            </a:extLst>
          </p:cNvPr>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atin typeface="Arial" charset="0"/>
              </a:defRPr>
            </a:lvl1pPr>
          </a:lstStyle>
          <a:p>
            <a:pPr>
              <a:defRPr/>
            </a:pPr>
            <a:endParaRPr lang="en-US"/>
          </a:p>
        </p:txBody>
      </p:sp>
      <p:sp>
        <p:nvSpPr>
          <p:cNvPr id="374795" name="Rectangle 11">
            <a:extLst>
              <a:ext uri="{FF2B5EF4-FFF2-40B4-BE49-F238E27FC236}">
                <a16:creationId xmlns:a16="http://schemas.microsoft.com/office/drawing/2014/main" id="{2DDF77A0-BBB9-9EEA-4DFE-434DE37ED9FB}"/>
              </a:ext>
            </a:extLst>
          </p:cNvPr>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Arial" panose="020B0604020202020204" pitchFamily="34" charset="0"/>
              </a:defRPr>
            </a:lvl1pPr>
          </a:lstStyle>
          <a:p>
            <a:pPr>
              <a:defRPr/>
            </a:pPr>
            <a:fld id="{3248BD4C-C8BC-4266-A361-568D647C76FA}" type="slidenum">
              <a:rPr lang="en-US" altLang="en-US"/>
              <a:pPr>
                <a:defRPr/>
              </a:pPr>
              <a:t>‹#›</a:t>
            </a:fld>
            <a:endParaRPr lang="en-US" altLang="en-US"/>
          </a:p>
        </p:txBody>
      </p:sp>
    </p:spTree>
    <p:extLst>
      <p:ext uri="{BB962C8B-B14F-4D97-AF65-F5344CB8AC3E}">
        <p14:creationId xmlns:p14="http://schemas.microsoft.com/office/powerpoint/2010/main" val="32600000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a:extLst>
              <a:ext uri="{FF2B5EF4-FFF2-40B4-BE49-F238E27FC236}">
                <a16:creationId xmlns:a16="http://schemas.microsoft.com/office/drawing/2014/main" id="{7B433305-5E24-3A3D-1276-6D89BE958B5C}"/>
              </a:ext>
            </a:extLst>
          </p:cNvPr>
          <p:cNvSpPr>
            <a:spLocks noGrp="1" noChangeArrowheads="1"/>
          </p:cNvSpPr>
          <p:nvPr>
            <p:ph type="subTitle" idx="1"/>
          </p:nvPr>
        </p:nvSpPr>
        <p:spPr>
          <a:xfrm>
            <a:off x="2057400" y="2819400"/>
            <a:ext cx="8153400" cy="3429000"/>
          </a:xfrm>
        </p:spPr>
        <p:txBody>
          <a:bodyPr/>
          <a:lstStyle/>
          <a:p>
            <a:endParaRPr lang="en-US" altLang="en-US" sz="2800"/>
          </a:p>
          <a:p>
            <a:r>
              <a:rPr lang="en-US" altLang="en-US" sz="2800"/>
              <a:t>CASTING PROCEDURES DEFECTS AND METHODS OF COMPENSATION</a:t>
            </a:r>
          </a:p>
          <a:p>
            <a:endParaRPr lang="en-US" altLang="en-US" sz="2800"/>
          </a:p>
          <a:p>
            <a:endParaRPr lang="en-US" altLang="en-US" sz="2800"/>
          </a:p>
          <a:p>
            <a:endParaRPr lang="en-US" altLang="en-US" sz="2800"/>
          </a:p>
          <a:p>
            <a:r>
              <a:rPr lang="en-US" altLang="en-US" sz="2800"/>
              <a:t>DEPARTMENT OF CONSERVATIVE DENTISTRY AND ENDODONTICS</a:t>
            </a:r>
            <a:endParaRPr lang="en-IN" altLang="en-US" sz="2800"/>
          </a:p>
        </p:txBody>
      </p:sp>
      <p:sp>
        <p:nvSpPr>
          <p:cNvPr id="5123" name="Title 2">
            <a:extLst>
              <a:ext uri="{FF2B5EF4-FFF2-40B4-BE49-F238E27FC236}">
                <a16:creationId xmlns:a16="http://schemas.microsoft.com/office/drawing/2014/main" id="{D5DB7F63-579A-4FAA-8705-6D75511AF055}"/>
              </a:ext>
            </a:extLst>
          </p:cNvPr>
          <p:cNvSpPr>
            <a:spLocks noGrp="1" noChangeArrowheads="1"/>
          </p:cNvSpPr>
          <p:nvPr>
            <p:ph type="ctrTitle"/>
          </p:nvPr>
        </p:nvSpPr>
        <p:spPr>
          <a:xfrm>
            <a:off x="4724400" y="381000"/>
            <a:ext cx="5257800" cy="1752600"/>
          </a:xfrm>
        </p:spPr>
        <p:txBody>
          <a:bodyPr/>
          <a:lstStyle/>
          <a:p>
            <a:r>
              <a:rPr lang="en-US" altLang="en-US" sz="3600" b="1"/>
              <a:t>RUNGTA COLLEGE OF DENTAL SCIENCES AND RESEARCH</a:t>
            </a:r>
            <a:endParaRPr lang="en-IN" altLang="en-US" sz="3600" b="1"/>
          </a:p>
        </p:txBody>
      </p:sp>
      <p:pic>
        <p:nvPicPr>
          <p:cNvPr id="5124" name="Picture 3">
            <a:extLst>
              <a:ext uri="{FF2B5EF4-FFF2-40B4-BE49-F238E27FC236}">
                <a16:creationId xmlns:a16="http://schemas.microsoft.com/office/drawing/2014/main" id="{B0ED0656-E56E-8C44-7B1B-13106312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1524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64E6D6B9-63CA-21C3-2FD7-FA197E000155}"/>
              </a:ext>
            </a:extLst>
          </p:cNvPr>
          <p:cNvSpPr>
            <a:spLocks noChangeArrowheads="1"/>
          </p:cNvSpPr>
          <p:nvPr/>
        </p:nvSpPr>
        <p:spPr bwMode="auto">
          <a:xfrm>
            <a:off x="2667000" y="1295401"/>
            <a:ext cx="7391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Sprue</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FFFFCC"/>
                </a:solidFill>
              </a:rPr>
              <a:t> The channel / hole through which plastic / metal is poured / cast into a gate / reservoir and then into a mold. </a:t>
            </a:r>
          </a:p>
          <a:p>
            <a:pPr eaLnBrk="0" fontAlgn="base" hangingPunct="0">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Sprue buttons</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FFFFCC"/>
                </a:solidFill>
              </a:rPr>
              <a:t> </a:t>
            </a:r>
            <a:r>
              <a:rPr lang="en-US" altLang="en-US" sz="2000" b="1">
                <a:solidFill>
                  <a:srgbClr val="FFFF00"/>
                </a:solidFill>
              </a:rPr>
              <a:t>The material remaining in the reservoir of the mold after a dental casting.</a:t>
            </a:r>
            <a:r>
              <a:rPr lang="en-US" altLang="en-US" sz="2000" b="1">
                <a:solidFill>
                  <a:srgbClr val="FFFFCC"/>
                </a:solidFill>
              </a:rPr>
              <a:t> </a:t>
            </a:r>
          </a:p>
          <a:p>
            <a:pPr eaLnBrk="0" fontAlgn="base" hangingPunct="0">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Sprue former</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FFFFCC"/>
                </a:solidFill>
              </a:rPr>
              <a:t> a wax, plastic or metal pattern used to form the channel / channels allowing molten metal to flow into a mold to make casting. </a:t>
            </a:r>
          </a:p>
          <a:p>
            <a:pPr eaLnBrk="0" fontAlgn="base" hangingPunct="0">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Pickling</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66FF33"/>
                </a:solidFill>
              </a:rPr>
              <a:t> </a:t>
            </a:r>
            <a:r>
              <a:rPr lang="en-US" altLang="en-US" sz="2000" b="1">
                <a:solidFill>
                  <a:srgbClr val="FFFF00"/>
                </a:solidFill>
              </a:rPr>
              <a:t>To treat, preserve/clean in (or) with an agent. </a:t>
            </a:r>
          </a:p>
          <a:p>
            <a:pPr eaLnBrk="0" fontAlgn="base" hangingPunct="0">
              <a:spcBef>
                <a:spcPct val="0"/>
              </a:spcBef>
              <a:spcAft>
                <a:spcPct val="0"/>
              </a:spcAft>
              <a:buClrTx/>
              <a:buNone/>
            </a:pPr>
            <a:endParaRPr lang="en-US" altLang="en-US" sz="2000" b="1">
              <a:solidFill>
                <a:srgbClr val="FFFF00"/>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Mold</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FFFFCC"/>
                </a:solidFill>
              </a:rPr>
              <a:t> </a:t>
            </a:r>
            <a:r>
              <a:rPr lang="en-US" altLang="en-US" sz="2000" b="1">
                <a:solidFill>
                  <a:srgbClr val="FFFF00"/>
                </a:solidFill>
              </a:rPr>
              <a:t>a cavity in which a substance is shaped, as a matrix for casting metal/ plastics,</a:t>
            </a:r>
            <a:r>
              <a:rPr lang="en-US" altLang="en-US" sz="2000" b="1">
                <a:solidFill>
                  <a:srgbClr val="FFFF00"/>
                </a:solidFill>
                <a:sym typeface="Symbol" panose="05050102010706020507" pitchFamily="18" charset="2"/>
              </a:rPr>
              <a:t>  </a:t>
            </a:r>
          </a:p>
          <a:p>
            <a:pPr eaLnBrk="0" fontAlgn="base" hangingPunct="0">
              <a:spcBef>
                <a:spcPct val="0"/>
              </a:spcBef>
              <a:spcAft>
                <a:spcPct val="0"/>
              </a:spcAft>
              <a:buClrTx/>
              <a:buNone/>
            </a:pPr>
            <a:r>
              <a:rPr lang="en-US" altLang="en-US" sz="2000" b="1">
                <a:solidFill>
                  <a:srgbClr val="FFFF00"/>
                </a:solidFill>
                <a:sym typeface="Symbol" panose="05050102010706020507" pitchFamily="18" charset="2"/>
              </a:rPr>
              <a:t>A negative form in which an object is cast / shaped.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D61BF697-0302-FA39-3750-AACC8DA43A54}"/>
              </a:ext>
            </a:extLst>
          </p:cNvPr>
          <p:cNvSpPr>
            <a:spLocks noGrp="1" noChangeArrowheads="1"/>
          </p:cNvSpPr>
          <p:nvPr>
            <p:ph type="title"/>
          </p:nvPr>
        </p:nvSpPr>
        <p:spPr/>
        <p:txBody>
          <a:bodyPr/>
          <a:lstStyle/>
          <a:p>
            <a:r>
              <a:rPr lang="en-US" altLang="en-US" sz="4000"/>
              <a:t>Cast Metal Restorations</a:t>
            </a:r>
          </a:p>
        </p:txBody>
      </p:sp>
      <p:sp>
        <p:nvSpPr>
          <p:cNvPr id="23555" name="Rectangle 5">
            <a:extLst>
              <a:ext uri="{FF2B5EF4-FFF2-40B4-BE49-F238E27FC236}">
                <a16:creationId xmlns:a16="http://schemas.microsoft.com/office/drawing/2014/main" id="{E889AF91-E680-9CB4-55A6-B3C04329DE2D}"/>
              </a:ext>
            </a:extLst>
          </p:cNvPr>
          <p:cNvSpPr>
            <a:spLocks noChangeArrowheads="1"/>
          </p:cNvSpPr>
          <p:nvPr/>
        </p:nvSpPr>
        <p:spPr bwMode="auto">
          <a:xfrm>
            <a:off x="3429000" y="4572001"/>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3"/>
              </a:buBlip>
            </a:pPr>
            <a:r>
              <a:rPr lang="en-US" altLang="en-US" sz="2000" b="1">
                <a:solidFill>
                  <a:srgbClr val="FFFFCC"/>
                </a:solidFill>
              </a:rPr>
              <a:t> Full Metal Crowns</a:t>
            </a:r>
          </a:p>
          <a:p>
            <a:pPr eaLnBrk="0" fontAlgn="base" hangingPunct="0">
              <a:spcBef>
                <a:spcPct val="0"/>
              </a:spcBef>
              <a:spcAft>
                <a:spcPct val="0"/>
              </a:spcAft>
              <a:buClrTx/>
              <a:buBlip>
                <a:blip r:embed="rId3"/>
              </a:buBlip>
            </a:pPr>
            <a:r>
              <a:rPr lang="en-US" altLang="en-US" sz="2000" b="1">
                <a:solidFill>
                  <a:srgbClr val="FFFFCC"/>
                </a:solidFill>
              </a:rPr>
              <a:t> Metal Ceramic Crowns</a:t>
            </a:r>
          </a:p>
        </p:txBody>
      </p:sp>
      <p:sp>
        <p:nvSpPr>
          <p:cNvPr id="23556" name="Rectangle 6">
            <a:extLst>
              <a:ext uri="{FF2B5EF4-FFF2-40B4-BE49-F238E27FC236}">
                <a16:creationId xmlns:a16="http://schemas.microsoft.com/office/drawing/2014/main" id="{A5DE678D-7056-EAF5-4D9C-6AE7DF85C9F3}"/>
              </a:ext>
            </a:extLst>
          </p:cNvPr>
          <p:cNvSpPr>
            <a:spLocks noChangeArrowheads="1"/>
          </p:cNvSpPr>
          <p:nvPr/>
        </p:nvSpPr>
        <p:spPr bwMode="auto">
          <a:xfrm>
            <a:off x="2419350" y="2109789"/>
            <a:ext cx="3435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4"/>
              </a:buBlip>
            </a:pPr>
            <a:r>
              <a:rPr lang="en-US" altLang="en-US" sz="2000">
                <a:solidFill>
                  <a:srgbClr val="FFFFCC"/>
                </a:solidFill>
              </a:rPr>
              <a:t>  </a:t>
            </a:r>
            <a:r>
              <a:rPr lang="en-US" altLang="en-US" sz="2000" b="1">
                <a:solidFill>
                  <a:srgbClr val="FFFFCC"/>
                </a:solidFill>
              </a:rPr>
              <a:t>Intra Coronal Restorations</a:t>
            </a:r>
          </a:p>
        </p:txBody>
      </p:sp>
      <p:sp>
        <p:nvSpPr>
          <p:cNvPr id="23557" name="Rectangle 7">
            <a:extLst>
              <a:ext uri="{FF2B5EF4-FFF2-40B4-BE49-F238E27FC236}">
                <a16:creationId xmlns:a16="http://schemas.microsoft.com/office/drawing/2014/main" id="{B59CF6BD-B321-9647-64CF-739BB50AE2CA}"/>
              </a:ext>
            </a:extLst>
          </p:cNvPr>
          <p:cNvSpPr>
            <a:spLocks noChangeArrowheads="1"/>
          </p:cNvSpPr>
          <p:nvPr/>
        </p:nvSpPr>
        <p:spPr bwMode="auto">
          <a:xfrm>
            <a:off x="2438400" y="3443289"/>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4"/>
              </a:buBlip>
            </a:pPr>
            <a:r>
              <a:rPr lang="en-US" altLang="en-US" sz="2000">
                <a:solidFill>
                  <a:srgbClr val="FFFFCC"/>
                </a:solidFill>
              </a:rPr>
              <a:t>  </a:t>
            </a:r>
            <a:r>
              <a:rPr lang="en-US" altLang="en-US" sz="2000" b="1">
                <a:solidFill>
                  <a:srgbClr val="FFFFCC"/>
                </a:solidFill>
              </a:rPr>
              <a:t>Extra coronal Restorations</a:t>
            </a:r>
          </a:p>
        </p:txBody>
      </p:sp>
      <p:sp>
        <p:nvSpPr>
          <p:cNvPr id="23558" name="Rectangle 8">
            <a:extLst>
              <a:ext uri="{FF2B5EF4-FFF2-40B4-BE49-F238E27FC236}">
                <a16:creationId xmlns:a16="http://schemas.microsoft.com/office/drawing/2014/main" id="{2693D84F-26C2-CE75-E14C-DD6EFA6116BE}"/>
              </a:ext>
            </a:extLst>
          </p:cNvPr>
          <p:cNvSpPr>
            <a:spLocks noChangeArrowheads="1"/>
          </p:cNvSpPr>
          <p:nvPr/>
        </p:nvSpPr>
        <p:spPr bwMode="auto">
          <a:xfrm>
            <a:off x="6553201" y="2185989"/>
            <a:ext cx="348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4"/>
              </a:buBlip>
            </a:pPr>
            <a:r>
              <a:rPr lang="en-US" altLang="en-US" sz="2000" b="1">
                <a:solidFill>
                  <a:srgbClr val="FFFFCC"/>
                </a:solidFill>
              </a:rPr>
              <a:t>  Intra radicular restorations</a:t>
            </a:r>
          </a:p>
        </p:txBody>
      </p:sp>
      <p:sp>
        <p:nvSpPr>
          <p:cNvPr id="23559" name="Rectangle 9">
            <a:extLst>
              <a:ext uri="{FF2B5EF4-FFF2-40B4-BE49-F238E27FC236}">
                <a16:creationId xmlns:a16="http://schemas.microsoft.com/office/drawing/2014/main" id="{99C9B668-2A8B-795B-6F39-71CF6A24E774}"/>
              </a:ext>
            </a:extLst>
          </p:cNvPr>
          <p:cNvSpPr>
            <a:spLocks noChangeArrowheads="1"/>
          </p:cNvSpPr>
          <p:nvPr/>
        </p:nvSpPr>
        <p:spPr bwMode="auto">
          <a:xfrm>
            <a:off x="3429000" y="2667001"/>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5"/>
              </a:buBlip>
            </a:pPr>
            <a:r>
              <a:rPr lang="en-US" altLang="en-US" sz="2000" b="1">
                <a:solidFill>
                  <a:srgbClr val="FFFFCC"/>
                </a:solidFill>
              </a:rPr>
              <a:t> Inlays</a:t>
            </a:r>
          </a:p>
          <a:p>
            <a:pPr eaLnBrk="0" fontAlgn="base" hangingPunct="0">
              <a:spcBef>
                <a:spcPct val="0"/>
              </a:spcBef>
              <a:spcAft>
                <a:spcPct val="0"/>
              </a:spcAft>
              <a:buClrTx/>
              <a:buBlip>
                <a:blip r:embed="rId5"/>
              </a:buBlip>
            </a:pPr>
            <a:r>
              <a:rPr lang="en-US" altLang="en-US" sz="2000" b="1">
                <a:solidFill>
                  <a:srgbClr val="FFFFCC"/>
                </a:solidFill>
              </a:rPr>
              <a:t> Onlays</a:t>
            </a:r>
          </a:p>
        </p:txBody>
      </p:sp>
      <p:sp>
        <p:nvSpPr>
          <p:cNvPr id="23560" name="Rectangle 10">
            <a:extLst>
              <a:ext uri="{FF2B5EF4-FFF2-40B4-BE49-F238E27FC236}">
                <a16:creationId xmlns:a16="http://schemas.microsoft.com/office/drawing/2014/main" id="{3BC8B2F7-F95C-4004-F27D-4116EA8F3B3E}"/>
              </a:ext>
            </a:extLst>
          </p:cNvPr>
          <p:cNvSpPr>
            <a:spLocks noChangeArrowheads="1"/>
          </p:cNvSpPr>
          <p:nvPr/>
        </p:nvSpPr>
        <p:spPr bwMode="auto">
          <a:xfrm>
            <a:off x="2895600" y="5310189"/>
            <a:ext cx="292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5"/>
              </a:buBlip>
            </a:pPr>
            <a:r>
              <a:rPr lang="en-US" altLang="en-US" sz="2000" b="1">
                <a:solidFill>
                  <a:srgbClr val="FFFFCC"/>
                </a:solidFill>
              </a:rPr>
              <a:t> Partial Veneer Crowns</a:t>
            </a:r>
          </a:p>
        </p:txBody>
      </p:sp>
      <p:sp>
        <p:nvSpPr>
          <p:cNvPr id="23561" name="Rectangle 11">
            <a:extLst>
              <a:ext uri="{FF2B5EF4-FFF2-40B4-BE49-F238E27FC236}">
                <a16:creationId xmlns:a16="http://schemas.microsoft.com/office/drawing/2014/main" id="{88F65E8A-8E95-94D8-A339-58795ABCBA69}"/>
              </a:ext>
            </a:extLst>
          </p:cNvPr>
          <p:cNvSpPr>
            <a:spLocks noChangeArrowheads="1"/>
          </p:cNvSpPr>
          <p:nvPr/>
        </p:nvSpPr>
        <p:spPr bwMode="auto">
          <a:xfrm>
            <a:off x="2819401" y="4029076"/>
            <a:ext cx="261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5"/>
              </a:buBlip>
            </a:pPr>
            <a:r>
              <a:rPr lang="en-US" altLang="en-US" sz="2000" b="1">
                <a:solidFill>
                  <a:srgbClr val="FFFFCC"/>
                </a:solidFill>
              </a:rPr>
              <a:t> Full Veneer Crowns</a:t>
            </a:r>
          </a:p>
        </p:txBody>
      </p:sp>
      <p:sp>
        <p:nvSpPr>
          <p:cNvPr id="23562" name="Rectangle 12">
            <a:extLst>
              <a:ext uri="{FF2B5EF4-FFF2-40B4-BE49-F238E27FC236}">
                <a16:creationId xmlns:a16="http://schemas.microsoft.com/office/drawing/2014/main" id="{4D20A998-62AA-5701-B593-3F5F3DE4FF7A}"/>
              </a:ext>
            </a:extLst>
          </p:cNvPr>
          <p:cNvSpPr>
            <a:spLocks noChangeArrowheads="1"/>
          </p:cNvSpPr>
          <p:nvPr/>
        </p:nvSpPr>
        <p:spPr bwMode="auto">
          <a:xfrm>
            <a:off x="7620000" y="2795589"/>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5"/>
              </a:buBlip>
            </a:pPr>
            <a:r>
              <a:rPr lang="en-US" altLang="en-US" sz="2000" b="1">
                <a:solidFill>
                  <a:srgbClr val="FFFFCC"/>
                </a:solidFill>
              </a:rPr>
              <a:t> Cast Post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228F6C41-8194-958B-F0CD-C5D27B43DCE8}"/>
              </a:ext>
            </a:extLst>
          </p:cNvPr>
          <p:cNvSpPr>
            <a:spLocks noGrp="1" noChangeArrowheads="1"/>
          </p:cNvSpPr>
          <p:nvPr>
            <p:ph type="title"/>
          </p:nvPr>
        </p:nvSpPr>
        <p:spPr/>
        <p:txBody>
          <a:bodyPr/>
          <a:lstStyle/>
          <a:p>
            <a:r>
              <a:rPr lang="en-US" altLang="en-US"/>
              <a:t>Lost wax technique</a:t>
            </a:r>
          </a:p>
        </p:txBody>
      </p:sp>
      <p:pic>
        <p:nvPicPr>
          <p:cNvPr id="25603" name="Picture 5" descr="lost wax tech">
            <a:extLst>
              <a:ext uri="{FF2B5EF4-FFF2-40B4-BE49-F238E27FC236}">
                <a16:creationId xmlns:a16="http://schemas.microsoft.com/office/drawing/2014/main" id="{3B4E9B36-9FD8-B21F-CA25-6814225DE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5105400" cy="49530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2E8A155-1D26-CBF1-8F2D-6D9CF2B81A75}"/>
              </a:ext>
            </a:extLst>
          </p:cNvPr>
          <p:cNvSpPr>
            <a:spLocks noGrp="1" noChangeArrowheads="1"/>
          </p:cNvSpPr>
          <p:nvPr>
            <p:ph type="title"/>
          </p:nvPr>
        </p:nvSpPr>
        <p:spPr/>
        <p:txBody>
          <a:bodyPr/>
          <a:lstStyle/>
          <a:p>
            <a:r>
              <a:rPr lang="en-US" altLang="en-US"/>
              <a:t>Basic cavity designs</a:t>
            </a:r>
          </a:p>
        </p:txBody>
      </p:sp>
      <p:sp>
        <p:nvSpPr>
          <p:cNvPr id="27651" name="Rectangle 5">
            <a:extLst>
              <a:ext uri="{FF2B5EF4-FFF2-40B4-BE49-F238E27FC236}">
                <a16:creationId xmlns:a16="http://schemas.microsoft.com/office/drawing/2014/main" id="{E6CAB70F-A52E-5A15-0A97-17A89BB06158}"/>
              </a:ext>
            </a:extLst>
          </p:cNvPr>
          <p:cNvSpPr>
            <a:spLocks noChangeArrowheads="1"/>
          </p:cNvSpPr>
          <p:nvPr/>
        </p:nvSpPr>
        <p:spPr bwMode="auto">
          <a:xfrm>
            <a:off x="3048000" y="1600201"/>
            <a:ext cx="4572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1800">
                <a:solidFill>
                  <a:srgbClr val="FFFFCC"/>
                </a:solidFill>
                <a:latin typeface="Arial Black" panose="020B0A04020102020204" pitchFamily="34" charset="0"/>
              </a:rPr>
              <a:t> Preparation path</a:t>
            </a:r>
          </a:p>
          <a:p>
            <a:pPr eaLnBrk="0" fontAlgn="base" hangingPunct="0">
              <a:lnSpc>
                <a:spcPct val="150000"/>
              </a:lnSpc>
              <a:spcBef>
                <a:spcPct val="0"/>
              </a:spcBef>
              <a:spcAft>
                <a:spcPct val="0"/>
              </a:spcAft>
              <a:buClrTx/>
              <a:buNone/>
            </a:pPr>
            <a:endParaRPr lang="en-US" altLang="en-US" sz="1800">
              <a:solidFill>
                <a:srgbClr val="FFFFCC"/>
              </a:solidFill>
              <a:latin typeface="Arial Black" panose="020B0A04020102020204" pitchFamily="34" charset="0"/>
            </a:endParaRPr>
          </a:p>
          <a:p>
            <a:pPr eaLnBrk="0" fontAlgn="base" hangingPunct="0">
              <a:lnSpc>
                <a:spcPct val="150000"/>
              </a:lnSpc>
              <a:spcBef>
                <a:spcPct val="0"/>
              </a:spcBef>
              <a:spcAft>
                <a:spcPct val="0"/>
              </a:spcAft>
              <a:buClrTx/>
              <a:buBlip>
                <a:blip r:embed="rId3"/>
              </a:buBlip>
            </a:pPr>
            <a:r>
              <a:rPr lang="en-US" altLang="en-US" sz="1800">
                <a:solidFill>
                  <a:srgbClr val="FFFFCC"/>
                </a:solidFill>
                <a:latin typeface="Arial Black" panose="020B0A04020102020204" pitchFamily="34" charset="0"/>
              </a:rPr>
              <a:t>Taper</a:t>
            </a:r>
          </a:p>
          <a:p>
            <a:pPr eaLnBrk="0" fontAlgn="base" hangingPunct="0">
              <a:lnSpc>
                <a:spcPct val="150000"/>
              </a:lnSpc>
              <a:spcBef>
                <a:spcPct val="0"/>
              </a:spcBef>
              <a:spcAft>
                <a:spcPct val="0"/>
              </a:spcAft>
              <a:buClrTx/>
              <a:buNone/>
            </a:pPr>
            <a:endParaRPr lang="en-US" altLang="en-US" sz="1800">
              <a:solidFill>
                <a:srgbClr val="FFFFCC"/>
              </a:solidFill>
              <a:latin typeface="Arial Black" panose="020B0A04020102020204" pitchFamily="34" charset="0"/>
            </a:endParaRPr>
          </a:p>
          <a:p>
            <a:pPr eaLnBrk="0" fontAlgn="base" hangingPunct="0">
              <a:lnSpc>
                <a:spcPct val="150000"/>
              </a:lnSpc>
              <a:spcBef>
                <a:spcPct val="0"/>
              </a:spcBef>
              <a:spcAft>
                <a:spcPct val="0"/>
              </a:spcAft>
              <a:buClrTx/>
              <a:buBlip>
                <a:blip r:embed="rId3"/>
              </a:buBlip>
            </a:pPr>
            <a:r>
              <a:rPr lang="en-US" altLang="en-US" sz="1800">
                <a:solidFill>
                  <a:srgbClr val="FFFFCC"/>
                </a:solidFill>
                <a:latin typeface="Arial Black" panose="020B0A04020102020204" pitchFamily="34" charset="0"/>
              </a:rPr>
              <a:t> Circumferential tie</a:t>
            </a:r>
          </a:p>
        </p:txBody>
      </p:sp>
      <p:sp>
        <p:nvSpPr>
          <p:cNvPr id="27652" name="Rectangle 7">
            <a:extLst>
              <a:ext uri="{FF2B5EF4-FFF2-40B4-BE49-F238E27FC236}">
                <a16:creationId xmlns:a16="http://schemas.microsoft.com/office/drawing/2014/main" id="{CBED0B52-9F49-D8AC-1E58-ECF39D202D2D}"/>
              </a:ext>
            </a:extLst>
          </p:cNvPr>
          <p:cNvSpPr>
            <a:spLocks noChangeArrowheads="1"/>
          </p:cNvSpPr>
          <p:nvPr/>
        </p:nvSpPr>
        <p:spPr bwMode="auto">
          <a:xfrm>
            <a:off x="4953001" y="2133601"/>
            <a:ext cx="1821011"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None/>
            </a:pPr>
            <a:r>
              <a:rPr lang="en-US" altLang="en-US" sz="1800">
                <a:solidFill>
                  <a:srgbClr val="FF99FF"/>
                </a:solidFill>
                <a:latin typeface="Arial Black" panose="020B0A04020102020204" pitchFamily="34" charset="0"/>
              </a:rPr>
              <a:t>Intracoronal </a:t>
            </a:r>
          </a:p>
        </p:txBody>
      </p:sp>
      <p:sp>
        <p:nvSpPr>
          <p:cNvPr id="27653" name="Rectangle 8">
            <a:extLst>
              <a:ext uri="{FF2B5EF4-FFF2-40B4-BE49-F238E27FC236}">
                <a16:creationId xmlns:a16="http://schemas.microsoft.com/office/drawing/2014/main" id="{CC8BD954-88B2-F71F-93FC-DBA1BAC74D57}"/>
              </a:ext>
            </a:extLst>
          </p:cNvPr>
          <p:cNvSpPr>
            <a:spLocks noChangeArrowheads="1"/>
          </p:cNvSpPr>
          <p:nvPr/>
        </p:nvSpPr>
        <p:spPr bwMode="auto">
          <a:xfrm>
            <a:off x="4953001" y="2743201"/>
            <a:ext cx="1821011"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None/>
            </a:pPr>
            <a:r>
              <a:rPr lang="en-US" altLang="en-US" sz="1800">
                <a:solidFill>
                  <a:srgbClr val="FF99FF"/>
                </a:solidFill>
                <a:latin typeface="Arial Black" panose="020B0A04020102020204" pitchFamily="34" charset="0"/>
              </a:rPr>
              <a:t>Extracoronal</a:t>
            </a:r>
          </a:p>
        </p:txBody>
      </p:sp>
      <p:sp>
        <p:nvSpPr>
          <p:cNvPr id="27654" name="Line 9">
            <a:extLst>
              <a:ext uri="{FF2B5EF4-FFF2-40B4-BE49-F238E27FC236}">
                <a16:creationId xmlns:a16="http://schemas.microsoft.com/office/drawing/2014/main" id="{B2A60D70-0E96-84FC-09FD-62E5CC7D374A}"/>
              </a:ext>
            </a:extLst>
          </p:cNvPr>
          <p:cNvSpPr>
            <a:spLocks noChangeShapeType="1"/>
          </p:cNvSpPr>
          <p:nvPr/>
        </p:nvSpPr>
        <p:spPr bwMode="auto">
          <a:xfrm flipV="1">
            <a:off x="4267200" y="25146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a:solidFill>
                <a:srgbClr val="FFFFCC"/>
              </a:solidFill>
              <a:latin typeface="Times New Roman" panose="02020603050405020304" pitchFamily="18" charset="0"/>
            </a:endParaRPr>
          </a:p>
        </p:txBody>
      </p:sp>
      <p:sp>
        <p:nvSpPr>
          <p:cNvPr id="27655" name="Line 10">
            <a:extLst>
              <a:ext uri="{FF2B5EF4-FFF2-40B4-BE49-F238E27FC236}">
                <a16:creationId xmlns:a16="http://schemas.microsoft.com/office/drawing/2014/main" id="{B240E1F8-F672-22C5-ED98-26BF35F89488}"/>
              </a:ext>
            </a:extLst>
          </p:cNvPr>
          <p:cNvSpPr>
            <a:spLocks noChangeShapeType="1"/>
          </p:cNvSpPr>
          <p:nvPr/>
        </p:nvSpPr>
        <p:spPr bwMode="auto">
          <a:xfrm>
            <a:off x="4267200" y="2819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a:solidFill>
                <a:srgbClr val="FFFFCC"/>
              </a:solidFill>
              <a:latin typeface="Times New Roman" panose="02020603050405020304" pitchFamily="18" charset="0"/>
            </a:endParaRPr>
          </a:p>
        </p:txBody>
      </p:sp>
      <p:pic>
        <p:nvPicPr>
          <p:cNvPr id="27656" name="Picture 11" descr="taper">
            <a:extLst>
              <a:ext uri="{FF2B5EF4-FFF2-40B4-BE49-F238E27FC236}">
                <a16:creationId xmlns:a16="http://schemas.microsoft.com/office/drawing/2014/main" id="{D05620F8-ACAD-2EDF-F9D9-165451B44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600200"/>
            <a:ext cx="2590800" cy="1898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12" descr="bevel">
            <a:extLst>
              <a:ext uri="{FF2B5EF4-FFF2-40B4-BE49-F238E27FC236}">
                <a16:creationId xmlns:a16="http://schemas.microsoft.com/office/drawing/2014/main" id="{A47419E9-64B3-D4A0-53DB-CCD975C9E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0"/>
            <a:ext cx="2960688" cy="2057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8" name="Picture 13" descr="finish line">
            <a:extLst>
              <a:ext uri="{FF2B5EF4-FFF2-40B4-BE49-F238E27FC236}">
                <a16:creationId xmlns:a16="http://schemas.microsoft.com/office/drawing/2014/main" id="{928C5B89-AE0C-7258-9AB9-ED3ECF047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205288"/>
            <a:ext cx="3200400" cy="2006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A83EEF6E-A67C-D2C4-3E61-382D89ECC882}"/>
              </a:ext>
            </a:extLst>
          </p:cNvPr>
          <p:cNvSpPr>
            <a:spLocks noGrp="1" noChangeArrowheads="1"/>
          </p:cNvSpPr>
          <p:nvPr>
            <p:ph type="title"/>
          </p:nvPr>
        </p:nvSpPr>
        <p:spPr/>
        <p:txBody>
          <a:bodyPr/>
          <a:lstStyle/>
          <a:p>
            <a:r>
              <a:rPr lang="en-US" altLang="en-US"/>
              <a:t> Die materials</a:t>
            </a:r>
          </a:p>
        </p:txBody>
      </p:sp>
      <p:sp>
        <p:nvSpPr>
          <p:cNvPr id="29699" name="Rectangle 5">
            <a:extLst>
              <a:ext uri="{FF2B5EF4-FFF2-40B4-BE49-F238E27FC236}">
                <a16:creationId xmlns:a16="http://schemas.microsoft.com/office/drawing/2014/main" id="{FD03BE0D-9D30-92EB-4D13-05A95CDC3E2C}"/>
              </a:ext>
            </a:extLst>
          </p:cNvPr>
          <p:cNvSpPr>
            <a:spLocks noChangeArrowheads="1"/>
          </p:cNvSpPr>
          <p:nvPr/>
        </p:nvSpPr>
        <p:spPr bwMode="auto">
          <a:xfrm>
            <a:off x="1828800" y="1547814"/>
            <a:ext cx="807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endParaRPr lang="en-US" altLang="en-US" sz="2000" b="1">
              <a:solidFill>
                <a:srgbClr val="FFFFCC"/>
              </a:solidFill>
            </a:endParaRPr>
          </a:p>
          <a:p>
            <a:pPr eaLnBrk="0" fontAlgn="base" hangingPunct="0">
              <a:spcBef>
                <a:spcPct val="0"/>
              </a:spcBef>
              <a:spcAft>
                <a:spcPct val="0"/>
              </a:spcAft>
              <a:buClrTx/>
              <a:buBlip>
                <a:blip r:embed="rId3"/>
              </a:buBlip>
            </a:pPr>
            <a:r>
              <a:rPr lang="en-US" altLang="en-US" sz="2000" b="1">
                <a:solidFill>
                  <a:srgbClr val="FFFFCC"/>
                </a:solidFill>
              </a:rPr>
              <a:t> Gypsum</a:t>
            </a:r>
          </a:p>
          <a:p>
            <a:pPr lvl="1" eaLnBrk="0" fontAlgn="base" hangingPunct="0">
              <a:spcBef>
                <a:spcPct val="0"/>
              </a:spcBef>
              <a:spcAft>
                <a:spcPct val="0"/>
              </a:spcAft>
              <a:buClrTx/>
              <a:buBlip>
                <a:blip r:embed="rId4"/>
              </a:buBlip>
            </a:pPr>
            <a:r>
              <a:rPr lang="en-US" altLang="en-US" sz="2000" b="1">
                <a:solidFill>
                  <a:srgbClr val="FFFFCC"/>
                </a:solidFill>
              </a:rPr>
              <a:t> Type IV dental stone</a:t>
            </a:r>
          </a:p>
          <a:p>
            <a:pPr lvl="1" eaLnBrk="0" fontAlgn="base" hangingPunct="0">
              <a:spcBef>
                <a:spcPct val="0"/>
              </a:spcBef>
              <a:spcAft>
                <a:spcPct val="0"/>
              </a:spcAft>
              <a:buClrTx/>
              <a:buBlip>
                <a:blip r:embed="rId4"/>
              </a:buBlip>
            </a:pPr>
            <a:r>
              <a:rPr lang="en-US" altLang="en-US" sz="2000" b="1">
                <a:solidFill>
                  <a:srgbClr val="FFFFCC"/>
                </a:solidFill>
              </a:rPr>
              <a:t> Type V dental stone, high strength, high expansion</a:t>
            </a:r>
          </a:p>
          <a:p>
            <a:pPr lvl="1" eaLnBrk="0" fontAlgn="base" hangingPunct="0">
              <a:spcBef>
                <a:spcPct val="0"/>
              </a:spcBef>
              <a:spcAft>
                <a:spcPct val="0"/>
              </a:spcAft>
              <a:buClrTx/>
              <a:buBlip>
                <a:blip r:embed="rId4"/>
              </a:buBlip>
            </a:pPr>
            <a:r>
              <a:rPr lang="en-US" altLang="en-US" sz="2000" b="1">
                <a:solidFill>
                  <a:srgbClr val="FFFFCC"/>
                </a:solidFill>
              </a:rPr>
              <a:t> Type V dental stone + ligho sulphonates (wetting agent)</a:t>
            </a:r>
          </a:p>
          <a:p>
            <a:pPr eaLnBrk="0" fontAlgn="base" hangingPunct="0">
              <a:spcBef>
                <a:spcPct val="0"/>
              </a:spcBef>
              <a:spcAft>
                <a:spcPct val="0"/>
              </a:spcAft>
              <a:buClrTx/>
              <a:buBlip>
                <a:blip r:embed="rId3"/>
              </a:buBlip>
            </a:pPr>
            <a:r>
              <a:rPr lang="en-US" altLang="en-US" sz="2000" b="1">
                <a:solidFill>
                  <a:srgbClr val="FFFFCC"/>
                </a:solidFill>
              </a:rPr>
              <a:t> Metals  and metal coated dies</a:t>
            </a:r>
          </a:p>
          <a:p>
            <a:pPr lvl="1" eaLnBrk="0" fontAlgn="base" hangingPunct="0">
              <a:spcBef>
                <a:spcPct val="0"/>
              </a:spcBef>
              <a:spcAft>
                <a:spcPct val="0"/>
              </a:spcAft>
              <a:buClrTx/>
              <a:buBlip>
                <a:blip r:embed="rId4"/>
              </a:buBlip>
            </a:pPr>
            <a:r>
              <a:rPr lang="en-US" altLang="en-US" sz="2000" b="1">
                <a:solidFill>
                  <a:srgbClr val="FFFFCC"/>
                </a:solidFill>
              </a:rPr>
              <a:t> Electroformed</a:t>
            </a:r>
          </a:p>
          <a:p>
            <a:pPr lvl="1" eaLnBrk="0" fontAlgn="base" hangingPunct="0">
              <a:spcBef>
                <a:spcPct val="0"/>
              </a:spcBef>
              <a:spcAft>
                <a:spcPct val="0"/>
              </a:spcAft>
              <a:buClrTx/>
              <a:buBlip>
                <a:blip r:embed="rId4"/>
              </a:buBlip>
            </a:pPr>
            <a:r>
              <a:rPr lang="en-US" altLang="en-US" sz="2000" b="1">
                <a:solidFill>
                  <a:srgbClr val="FFFFCC"/>
                </a:solidFill>
              </a:rPr>
              <a:t> Sprayed metals </a:t>
            </a:r>
          </a:p>
          <a:p>
            <a:pPr lvl="1" eaLnBrk="0" fontAlgn="base" hangingPunct="0">
              <a:spcBef>
                <a:spcPct val="0"/>
              </a:spcBef>
              <a:spcAft>
                <a:spcPct val="0"/>
              </a:spcAft>
              <a:buClrTx/>
              <a:buBlip>
                <a:blip r:embed="rId4"/>
              </a:buBlip>
            </a:pPr>
            <a:r>
              <a:rPr lang="en-US" altLang="en-US" sz="2000" b="1">
                <a:solidFill>
                  <a:srgbClr val="FFFFCC"/>
                </a:solidFill>
              </a:rPr>
              <a:t> Amalgam</a:t>
            </a:r>
          </a:p>
          <a:p>
            <a:pPr eaLnBrk="0" fontAlgn="base" hangingPunct="0">
              <a:spcBef>
                <a:spcPct val="0"/>
              </a:spcBef>
              <a:spcAft>
                <a:spcPct val="0"/>
              </a:spcAft>
              <a:buClrTx/>
              <a:buBlip>
                <a:blip r:embed="rId3"/>
              </a:buBlip>
            </a:pPr>
            <a:r>
              <a:rPr lang="en-US" altLang="en-US" sz="2000" b="1">
                <a:solidFill>
                  <a:srgbClr val="FFFFCC"/>
                </a:solidFill>
              </a:rPr>
              <a:t> Polymers</a:t>
            </a:r>
          </a:p>
          <a:p>
            <a:pPr lvl="1" eaLnBrk="0" fontAlgn="base" hangingPunct="0">
              <a:spcBef>
                <a:spcPct val="0"/>
              </a:spcBef>
              <a:spcAft>
                <a:spcPct val="0"/>
              </a:spcAft>
              <a:buClrTx/>
              <a:buBlip>
                <a:blip r:embed="rId4"/>
              </a:buBlip>
            </a:pPr>
            <a:r>
              <a:rPr lang="en-US" altLang="en-US" sz="2000" b="1">
                <a:solidFill>
                  <a:srgbClr val="FFFFCC"/>
                </a:solidFill>
              </a:rPr>
              <a:t> Metal or inorganic filled resins</a:t>
            </a:r>
          </a:p>
          <a:p>
            <a:pPr lvl="1" eaLnBrk="0" fontAlgn="base" hangingPunct="0">
              <a:spcBef>
                <a:spcPct val="0"/>
              </a:spcBef>
              <a:spcAft>
                <a:spcPct val="0"/>
              </a:spcAft>
              <a:buClrTx/>
              <a:buBlip>
                <a:blip r:embed="rId4"/>
              </a:buBlip>
            </a:pPr>
            <a:r>
              <a:rPr lang="en-US" altLang="en-US" sz="2000" b="1">
                <a:solidFill>
                  <a:srgbClr val="FFFFCC"/>
                </a:solidFill>
              </a:rPr>
              <a:t> Epoxy resins</a:t>
            </a:r>
          </a:p>
          <a:p>
            <a:pPr eaLnBrk="0" fontAlgn="base" hangingPunct="0">
              <a:spcBef>
                <a:spcPct val="0"/>
              </a:spcBef>
              <a:spcAft>
                <a:spcPct val="0"/>
              </a:spcAft>
              <a:buClrTx/>
              <a:buBlip>
                <a:blip r:embed="rId3"/>
              </a:buBlip>
            </a:pPr>
            <a:r>
              <a:rPr lang="en-US" altLang="en-US" sz="2000" b="1">
                <a:solidFill>
                  <a:srgbClr val="FFFFCC"/>
                </a:solidFill>
              </a:rPr>
              <a:t>Cements</a:t>
            </a:r>
          </a:p>
          <a:p>
            <a:pPr lvl="1" eaLnBrk="0" fontAlgn="base" hangingPunct="0">
              <a:spcBef>
                <a:spcPct val="0"/>
              </a:spcBef>
              <a:spcAft>
                <a:spcPct val="0"/>
              </a:spcAft>
              <a:buClrTx/>
              <a:buBlip>
                <a:blip r:embed="rId4"/>
              </a:buBlip>
            </a:pPr>
            <a:r>
              <a:rPr lang="en-US" altLang="en-US" sz="2000" b="1">
                <a:solidFill>
                  <a:srgbClr val="FFFFCC"/>
                </a:solidFill>
              </a:rPr>
              <a:t> Silicophosphate or poly acrylic acid bonded cement</a:t>
            </a:r>
          </a:p>
          <a:p>
            <a:pPr eaLnBrk="0" fontAlgn="base" hangingPunct="0">
              <a:spcBef>
                <a:spcPct val="0"/>
              </a:spcBef>
              <a:spcAft>
                <a:spcPct val="0"/>
              </a:spcAft>
              <a:buClrTx/>
              <a:buBlip>
                <a:blip r:embed="rId3"/>
              </a:buBlip>
            </a:pPr>
            <a:r>
              <a:rPr lang="en-US" altLang="en-US" sz="2000" b="1">
                <a:solidFill>
                  <a:srgbClr val="FFFFCC"/>
                </a:solidFill>
              </a:rPr>
              <a:t>Refractory materials </a:t>
            </a:r>
          </a:p>
          <a:p>
            <a:pPr lvl="1" eaLnBrk="0" fontAlgn="base" hangingPunct="0">
              <a:spcBef>
                <a:spcPct val="0"/>
              </a:spcBef>
              <a:spcAft>
                <a:spcPct val="0"/>
              </a:spcAft>
              <a:buClrTx/>
              <a:buBlip>
                <a:blip r:embed="rId4"/>
              </a:buBlip>
            </a:pPr>
            <a:r>
              <a:rPr lang="en-US" altLang="en-US" sz="2000" b="1">
                <a:solidFill>
                  <a:srgbClr val="FFFFCC"/>
                </a:solidFill>
              </a:rPr>
              <a:t> Divestments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68B9DC33-C811-C349-1A79-85EC2F91E2FE}"/>
              </a:ext>
            </a:extLst>
          </p:cNvPr>
          <p:cNvSpPr>
            <a:spLocks noGrp="1" noChangeArrowheads="1"/>
          </p:cNvSpPr>
          <p:nvPr>
            <p:ph type="title"/>
          </p:nvPr>
        </p:nvSpPr>
        <p:spPr>
          <a:xfrm>
            <a:off x="3352800" y="609601"/>
            <a:ext cx="6858000" cy="1001713"/>
          </a:xfrm>
        </p:spPr>
        <p:txBody>
          <a:bodyPr/>
          <a:lstStyle/>
          <a:p>
            <a:r>
              <a:rPr lang="en-US" altLang="en-US"/>
              <a:t>Wax Pattern</a:t>
            </a:r>
          </a:p>
        </p:txBody>
      </p:sp>
      <p:sp>
        <p:nvSpPr>
          <p:cNvPr id="31747" name="Rectangle 5">
            <a:extLst>
              <a:ext uri="{FF2B5EF4-FFF2-40B4-BE49-F238E27FC236}">
                <a16:creationId xmlns:a16="http://schemas.microsoft.com/office/drawing/2014/main" id="{133909C9-89A4-4CAA-3728-8923ACF3DADF}"/>
              </a:ext>
            </a:extLst>
          </p:cNvPr>
          <p:cNvSpPr>
            <a:spLocks noChangeArrowheads="1"/>
          </p:cNvSpPr>
          <p:nvPr/>
        </p:nvSpPr>
        <p:spPr bwMode="auto">
          <a:xfrm>
            <a:off x="1905000" y="2362201"/>
            <a:ext cx="784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GB" altLang="en-US" sz="2000" b="1">
                <a:solidFill>
                  <a:srgbClr val="FF99FF"/>
                </a:solidFill>
              </a:rPr>
              <a:t>CASTING WAX- </a:t>
            </a:r>
          </a:p>
          <a:p>
            <a:pPr eaLnBrk="0" fontAlgn="base" hangingPunct="0">
              <a:spcBef>
                <a:spcPct val="0"/>
              </a:spcBef>
              <a:spcAft>
                <a:spcPct val="0"/>
              </a:spcAft>
              <a:buClrTx/>
              <a:buNone/>
            </a:pPr>
            <a:endParaRPr lang="en-GB" altLang="en-US" sz="2000" b="1">
              <a:solidFill>
                <a:srgbClr val="FF99FF"/>
              </a:solidFill>
            </a:endParaRPr>
          </a:p>
          <a:p>
            <a:pPr lvl="1" eaLnBrk="0" fontAlgn="base" hangingPunct="0">
              <a:spcBef>
                <a:spcPct val="0"/>
              </a:spcBef>
              <a:spcAft>
                <a:spcPct val="0"/>
              </a:spcAft>
              <a:buClrTx/>
              <a:buBlip>
                <a:blip r:embed="rId3"/>
              </a:buBlip>
            </a:pPr>
            <a:r>
              <a:rPr lang="en-GB" altLang="en-US" sz="2000" b="1">
                <a:solidFill>
                  <a:srgbClr val="FFFFCC"/>
                </a:solidFill>
              </a:rPr>
              <a:t> A composition containing various waxes with desired properties for making wax patterns to be formed into metal castings </a:t>
            </a:r>
            <a:r>
              <a:rPr lang="en-GB" altLang="en-US" sz="2000" b="1">
                <a:solidFill>
                  <a:srgbClr val="66FF33"/>
                </a:solidFill>
              </a:rPr>
              <a:t>(GPT)</a:t>
            </a:r>
          </a:p>
          <a:p>
            <a:pPr lvl="1" eaLnBrk="0" fontAlgn="base" hangingPunct="0">
              <a:spcBef>
                <a:spcPct val="0"/>
              </a:spcBef>
              <a:spcAft>
                <a:spcPct val="0"/>
              </a:spcAft>
              <a:buClrTx/>
              <a:buBlip>
                <a:blip r:embed="rId3"/>
              </a:buBlip>
            </a:pPr>
            <a:endParaRPr lang="en-GB" altLang="en-US" sz="2000" b="1">
              <a:solidFill>
                <a:srgbClr val="66FF33"/>
              </a:solidFill>
            </a:endParaRPr>
          </a:p>
          <a:p>
            <a:pPr lvl="1" eaLnBrk="0" fontAlgn="base" hangingPunct="0">
              <a:spcBef>
                <a:spcPct val="0"/>
              </a:spcBef>
              <a:spcAft>
                <a:spcPct val="0"/>
              </a:spcAft>
              <a:buClrTx/>
              <a:buBlip>
                <a:blip r:embed="rId3"/>
              </a:buBlip>
            </a:pPr>
            <a:r>
              <a:rPr lang="en-GB" altLang="en-US" sz="2000" b="1">
                <a:solidFill>
                  <a:srgbClr val="FFFFCC"/>
                </a:solidFill>
              </a:rPr>
              <a:t> A mixture of several dental waxes, usually containing paraffin wax, ceresin, beeswax, resins, and other natural and synthetic waxes. It is used for making patterns to determine the shape of the metallic framework and other parts of removable partial dentures. </a:t>
            </a:r>
            <a:r>
              <a:rPr lang="en-GB" altLang="en-US" sz="2000" b="1">
                <a:solidFill>
                  <a:srgbClr val="66FF33"/>
                </a:solidFill>
              </a:rPr>
              <a:t>(From Jablonski's Dictionary of Dentistry, 1992, p868)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76BEF53-E693-11A3-ADA3-98975B6973F0}"/>
              </a:ext>
            </a:extLst>
          </p:cNvPr>
          <p:cNvSpPr>
            <a:spLocks noChangeArrowheads="1"/>
          </p:cNvSpPr>
          <p:nvPr/>
        </p:nvSpPr>
        <p:spPr bwMode="auto">
          <a:xfrm>
            <a:off x="1981200" y="2133601"/>
            <a:ext cx="441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FF99FF"/>
                </a:solidFill>
              </a:rPr>
              <a:t>The ANSI/ADA Specification No. 4 (ISO 1561) for Dental inlay casting wax</a:t>
            </a:r>
          </a:p>
          <a:p>
            <a:pPr eaLnBrk="0" fontAlgn="base" hangingPunct="0">
              <a:spcBef>
                <a:spcPct val="0"/>
              </a:spcBef>
              <a:spcAft>
                <a:spcPct val="0"/>
              </a:spcAft>
              <a:buClrTx/>
              <a:buNone/>
            </a:pPr>
            <a:endParaRPr lang="en-US" altLang="en-US" sz="2000" b="1">
              <a:solidFill>
                <a:srgbClr val="FF99FF"/>
              </a:solidFill>
            </a:endParaRPr>
          </a:p>
          <a:p>
            <a:pPr eaLnBrk="0" fontAlgn="base" hangingPunct="0">
              <a:spcBef>
                <a:spcPct val="0"/>
              </a:spcBef>
              <a:spcAft>
                <a:spcPct val="0"/>
              </a:spcAft>
              <a:buClrTx/>
              <a:buBlip>
                <a:blip r:embed="rId3"/>
              </a:buBlip>
            </a:pPr>
            <a:r>
              <a:rPr lang="en-US" altLang="en-US" sz="2000" b="1">
                <a:solidFill>
                  <a:srgbClr val="FFFFCC"/>
                </a:solidFill>
              </a:rPr>
              <a:t> </a:t>
            </a:r>
            <a:r>
              <a:rPr lang="en-US" altLang="en-US" sz="2000" b="1">
                <a:solidFill>
                  <a:srgbClr val="FFFF00"/>
                </a:solidFill>
              </a:rPr>
              <a:t>Type I – Medium wax – Direct technique</a:t>
            </a:r>
          </a:p>
          <a:p>
            <a:pPr eaLnBrk="0" fontAlgn="base" hangingPunct="0">
              <a:spcBef>
                <a:spcPct val="0"/>
              </a:spcBef>
              <a:spcAft>
                <a:spcPct val="0"/>
              </a:spcAft>
              <a:buClrTx/>
              <a:buBlip>
                <a:blip r:embed="rId3"/>
              </a:buBlip>
            </a:pPr>
            <a:r>
              <a:rPr lang="en-US" altLang="en-US" sz="2000" b="1">
                <a:solidFill>
                  <a:srgbClr val="FFFF00"/>
                </a:solidFill>
              </a:rPr>
              <a:t> Type II – Soft wax – Indirect technique</a:t>
            </a:r>
          </a:p>
        </p:txBody>
      </p:sp>
      <p:pic>
        <p:nvPicPr>
          <p:cNvPr id="33795" name="Picture 5" descr="inlay wax">
            <a:extLst>
              <a:ext uri="{FF2B5EF4-FFF2-40B4-BE49-F238E27FC236}">
                <a16:creationId xmlns:a16="http://schemas.microsoft.com/office/drawing/2014/main" id="{E3BFF2B0-0D68-2F4F-B9DA-6274A7E71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52600"/>
            <a:ext cx="4343400" cy="3403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24534C05-675E-439F-3C00-8D616B5D1379}"/>
              </a:ext>
            </a:extLst>
          </p:cNvPr>
          <p:cNvSpPr>
            <a:spLocks noChangeArrowheads="1"/>
          </p:cNvSpPr>
          <p:nvPr/>
        </p:nvSpPr>
        <p:spPr bwMode="auto">
          <a:xfrm>
            <a:off x="1828800" y="2438401"/>
            <a:ext cx="8686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200000"/>
              </a:lnSpc>
              <a:spcBef>
                <a:spcPct val="0"/>
              </a:spcBef>
              <a:spcAft>
                <a:spcPct val="0"/>
              </a:spcAft>
              <a:buClrTx/>
              <a:buBlip>
                <a:blip r:embed="rId3"/>
              </a:buBlip>
            </a:pPr>
            <a:r>
              <a:rPr lang="en-US" altLang="en-US" sz="2000" b="1">
                <a:solidFill>
                  <a:srgbClr val="FF99FF"/>
                </a:solidFill>
              </a:rPr>
              <a:t> </a:t>
            </a:r>
            <a:r>
              <a:rPr lang="en-US" altLang="en-US" sz="2000" b="1">
                <a:solidFill>
                  <a:srgbClr val="FFFF00"/>
                </a:solidFill>
              </a:rPr>
              <a:t>Should be uniform when softened</a:t>
            </a:r>
          </a:p>
          <a:p>
            <a:pPr eaLnBrk="0" fontAlgn="base" hangingPunct="0">
              <a:lnSpc>
                <a:spcPct val="200000"/>
              </a:lnSpc>
              <a:spcBef>
                <a:spcPct val="0"/>
              </a:spcBef>
              <a:spcAft>
                <a:spcPct val="0"/>
              </a:spcAft>
              <a:buClrTx/>
              <a:buBlip>
                <a:blip r:embed="rId3"/>
              </a:buBlip>
            </a:pPr>
            <a:r>
              <a:rPr lang="en-US" altLang="en-US" sz="2000" b="1">
                <a:solidFill>
                  <a:srgbClr val="FF99FF"/>
                </a:solidFill>
              </a:rPr>
              <a:t> Colour contrast with the die material</a:t>
            </a:r>
          </a:p>
          <a:p>
            <a:pPr eaLnBrk="0" fontAlgn="base" hangingPunct="0">
              <a:lnSpc>
                <a:spcPct val="200000"/>
              </a:lnSpc>
              <a:spcBef>
                <a:spcPct val="0"/>
              </a:spcBef>
              <a:spcAft>
                <a:spcPct val="0"/>
              </a:spcAft>
              <a:buClrTx/>
              <a:buBlip>
                <a:blip r:embed="rId3"/>
              </a:buBlip>
            </a:pPr>
            <a:r>
              <a:rPr lang="en-US" altLang="en-US" sz="2000" b="1">
                <a:solidFill>
                  <a:srgbClr val="FF99FF"/>
                </a:solidFill>
              </a:rPr>
              <a:t> Should not be flaky when bent and molded after softening</a:t>
            </a:r>
          </a:p>
          <a:p>
            <a:pPr eaLnBrk="0" fontAlgn="base" hangingPunct="0">
              <a:lnSpc>
                <a:spcPct val="200000"/>
              </a:lnSpc>
              <a:spcBef>
                <a:spcPct val="0"/>
              </a:spcBef>
              <a:spcAft>
                <a:spcPct val="0"/>
              </a:spcAft>
              <a:buClrTx/>
              <a:buBlip>
                <a:blip r:embed="rId3"/>
              </a:buBlip>
            </a:pPr>
            <a:r>
              <a:rPr lang="en-US" altLang="en-US" sz="2000" b="1">
                <a:solidFill>
                  <a:srgbClr val="FF99FF"/>
                </a:solidFill>
              </a:rPr>
              <a:t> </a:t>
            </a:r>
            <a:r>
              <a:rPr lang="en-US" altLang="en-US" sz="2000" b="1">
                <a:solidFill>
                  <a:srgbClr val="FFFF00"/>
                </a:solidFill>
              </a:rPr>
              <a:t>Should not chip or get pulled away during carving</a:t>
            </a:r>
          </a:p>
          <a:p>
            <a:pPr eaLnBrk="0" fontAlgn="base" hangingPunct="0">
              <a:lnSpc>
                <a:spcPct val="200000"/>
              </a:lnSpc>
              <a:spcBef>
                <a:spcPct val="0"/>
              </a:spcBef>
              <a:spcAft>
                <a:spcPct val="0"/>
              </a:spcAft>
              <a:buClrTx/>
              <a:buBlip>
                <a:blip r:embed="rId3"/>
              </a:buBlip>
            </a:pPr>
            <a:r>
              <a:rPr lang="en-US" altLang="en-US" sz="2000" b="1">
                <a:solidFill>
                  <a:srgbClr val="FF99FF"/>
                </a:solidFill>
              </a:rPr>
              <a:t> </a:t>
            </a:r>
            <a:r>
              <a:rPr lang="en-US" altLang="en-US" sz="2000" b="1">
                <a:solidFill>
                  <a:srgbClr val="FFFF00"/>
                </a:solidFill>
              </a:rPr>
              <a:t>Should not leave any residue after the burn out procedure</a:t>
            </a:r>
          </a:p>
        </p:txBody>
      </p:sp>
      <p:sp>
        <p:nvSpPr>
          <p:cNvPr id="35843" name="Rectangle 5">
            <a:extLst>
              <a:ext uri="{FF2B5EF4-FFF2-40B4-BE49-F238E27FC236}">
                <a16:creationId xmlns:a16="http://schemas.microsoft.com/office/drawing/2014/main" id="{A2487AD5-FF83-B523-7984-5D0D5EB8A940}"/>
              </a:ext>
            </a:extLst>
          </p:cNvPr>
          <p:cNvSpPr>
            <a:spLocks noChangeArrowheads="1"/>
          </p:cNvSpPr>
          <p:nvPr/>
        </p:nvSpPr>
        <p:spPr bwMode="auto">
          <a:xfrm>
            <a:off x="3505200" y="838200"/>
            <a:ext cx="4071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b="1" i="1">
                <a:solidFill>
                  <a:srgbClr val="FFCC66"/>
                </a:solidFill>
              </a:rPr>
              <a:t>Desirable properties….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F6D7DDE4-31DF-C1DD-9250-FF0389D3B9E2}"/>
              </a:ext>
            </a:extLst>
          </p:cNvPr>
          <p:cNvSpPr>
            <a:spLocks noChangeArrowheads="1"/>
          </p:cNvSpPr>
          <p:nvPr/>
        </p:nvSpPr>
        <p:spPr bwMode="auto">
          <a:xfrm>
            <a:off x="1981200" y="1295401"/>
            <a:ext cx="8382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000" b="1">
                <a:solidFill>
                  <a:srgbClr val="FFFFCC"/>
                </a:solidFill>
              </a:rPr>
              <a:t> Type I wax – flow </a:t>
            </a:r>
          </a:p>
          <a:p>
            <a:pPr eaLnBrk="0" fontAlgn="base" hangingPunct="0">
              <a:lnSpc>
                <a:spcPct val="150000"/>
              </a:lnSpc>
              <a:spcBef>
                <a:spcPct val="0"/>
              </a:spcBef>
              <a:spcAft>
                <a:spcPct val="0"/>
              </a:spcAft>
              <a:buClrTx/>
              <a:buBlip>
                <a:blip r:embed="rId3"/>
              </a:buBlip>
            </a:pPr>
            <a:r>
              <a:rPr lang="en-US" altLang="en-US" sz="2000" b="1">
                <a:solidFill>
                  <a:srgbClr val="FFFFCC"/>
                </a:solidFill>
              </a:rPr>
              <a:t> No lubricant – saliva and dentinal fluid</a:t>
            </a:r>
          </a:p>
          <a:p>
            <a:pPr eaLnBrk="0" fontAlgn="base" hangingPunct="0">
              <a:lnSpc>
                <a:spcPct val="150000"/>
              </a:lnSpc>
              <a:spcBef>
                <a:spcPct val="0"/>
              </a:spcBef>
              <a:spcAft>
                <a:spcPct val="0"/>
              </a:spcAft>
              <a:buClrTx/>
              <a:buBlip>
                <a:blip r:embed="rId3"/>
              </a:buBlip>
            </a:pPr>
            <a:r>
              <a:rPr lang="en-US" altLang="en-US" sz="2000" b="1">
                <a:solidFill>
                  <a:srgbClr val="FFFFCC"/>
                </a:solidFill>
              </a:rPr>
              <a:t> Adequate flow and plasticity under compression</a:t>
            </a:r>
          </a:p>
          <a:p>
            <a:pPr eaLnBrk="0" fontAlgn="base" hangingPunct="0">
              <a:lnSpc>
                <a:spcPct val="150000"/>
              </a:lnSpc>
              <a:spcBef>
                <a:spcPct val="0"/>
              </a:spcBef>
              <a:spcAft>
                <a:spcPct val="0"/>
              </a:spcAft>
              <a:buClrTx/>
              <a:buBlip>
                <a:blip r:embed="rId3"/>
              </a:buBlip>
            </a:pPr>
            <a:r>
              <a:rPr lang="en-US" altLang="en-US" sz="2000" b="1">
                <a:solidFill>
                  <a:srgbClr val="FFFFCC"/>
                </a:solidFill>
              </a:rPr>
              <a:t> Over heating should be avoided</a:t>
            </a:r>
          </a:p>
          <a:p>
            <a:pPr eaLnBrk="0" fontAlgn="base" hangingPunct="0">
              <a:lnSpc>
                <a:spcPct val="150000"/>
              </a:lnSpc>
              <a:spcBef>
                <a:spcPct val="0"/>
              </a:spcBef>
              <a:spcAft>
                <a:spcPct val="0"/>
              </a:spcAft>
              <a:buClrTx/>
              <a:buBlip>
                <a:blip r:embed="rId3"/>
              </a:buBlip>
            </a:pPr>
            <a:r>
              <a:rPr lang="en-US" altLang="en-US" sz="2000" b="1">
                <a:solidFill>
                  <a:srgbClr val="FFFFCC"/>
                </a:solidFill>
              </a:rPr>
              <a:t> Carved with warm instruments</a:t>
            </a:r>
          </a:p>
          <a:p>
            <a:pPr eaLnBrk="0" fontAlgn="base" hangingPunct="0">
              <a:lnSpc>
                <a:spcPct val="150000"/>
              </a:lnSpc>
              <a:spcBef>
                <a:spcPct val="0"/>
              </a:spcBef>
              <a:spcAft>
                <a:spcPct val="0"/>
              </a:spcAft>
              <a:buClrTx/>
              <a:buBlip>
                <a:blip r:embed="rId3"/>
              </a:buBlip>
            </a:pPr>
            <a:r>
              <a:rPr lang="en-US" altLang="en-US" sz="2000" b="1">
                <a:solidFill>
                  <a:srgbClr val="FFFFCC"/>
                </a:solidFill>
              </a:rPr>
              <a:t> Working temperature 50-52°C – Stress free piece of wax</a:t>
            </a:r>
          </a:p>
          <a:p>
            <a:pPr lvl="1" eaLnBrk="0" fontAlgn="base" hangingPunct="0">
              <a:lnSpc>
                <a:spcPct val="150000"/>
              </a:lnSpc>
              <a:spcBef>
                <a:spcPct val="0"/>
              </a:spcBef>
              <a:spcAft>
                <a:spcPct val="0"/>
              </a:spcAft>
              <a:buClrTx/>
              <a:buBlip>
                <a:blip r:embed="rId3"/>
              </a:buBlip>
            </a:pPr>
            <a:r>
              <a:rPr lang="en-US" altLang="en-US" sz="2000" b="1">
                <a:solidFill>
                  <a:srgbClr val="FFFFCC"/>
                </a:solidFill>
              </a:rPr>
              <a:t> </a:t>
            </a:r>
            <a:r>
              <a:rPr lang="en-US" altLang="en-US" sz="2000" b="1">
                <a:solidFill>
                  <a:srgbClr val="FFFF00"/>
                </a:solidFill>
              </a:rPr>
              <a:t>Dry heat oven</a:t>
            </a:r>
            <a:r>
              <a:rPr lang="en-US" altLang="en-US" sz="2000" b="1">
                <a:solidFill>
                  <a:srgbClr val="FFFFCC"/>
                </a:solidFill>
              </a:rPr>
              <a:t> – uniform heating and annealing</a:t>
            </a:r>
          </a:p>
          <a:p>
            <a:pPr lvl="1" eaLnBrk="0" fontAlgn="base" hangingPunct="0">
              <a:lnSpc>
                <a:spcPct val="150000"/>
              </a:lnSpc>
              <a:spcBef>
                <a:spcPct val="0"/>
              </a:spcBef>
              <a:spcAft>
                <a:spcPct val="0"/>
              </a:spcAft>
              <a:buClrTx/>
              <a:buBlip>
                <a:blip r:embed="rId3"/>
              </a:buBlip>
            </a:pPr>
            <a:r>
              <a:rPr lang="en-US" altLang="en-US" sz="2000" b="1">
                <a:solidFill>
                  <a:srgbClr val="FFFFCC"/>
                </a:solidFill>
              </a:rPr>
              <a:t> </a:t>
            </a:r>
            <a:r>
              <a:rPr lang="en-US" altLang="en-US" sz="2000" b="1">
                <a:solidFill>
                  <a:srgbClr val="FFFF00"/>
                </a:solidFill>
              </a:rPr>
              <a:t>Bunsen burner</a:t>
            </a:r>
            <a:r>
              <a:rPr lang="en-US" altLang="en-US" sz="2000" b="1">
                <a:solidFill>
                  <a:srgbClr val="FFFFCC"/>
                </a:solidFill>
              </a:rPr>
              <a:t> – non uniform consistency and volatalization</a:t>
            </a:r>
          </a:p>
          <a:p>
            <a:pPr lvl="1" eaLnBrk="0" fontAlgn="base" hangingPunct="0">
              <a:lnSpc>
                <a:spcPct val="150000"/>
              </a:lnSpc>
              <a:spcBef>
                <a:spcPct val="0"/>
              </a:spcBef>
              <a:spcAft>
                <a:spcPct val="0"/>
              </a:spcAft>
              <a:buClrTx/>
              <a:buBlip>
                <a:blip r:embed="rId3"/>
              </a:buBlip>
            </a:pPr>
            <a:r>
              <a:rPr lang="en-US" altLang="en-US" sz="2000" b="1">
                <a:solidFill>
                  <a:srgbClr val="FFFFCC"/>
                </a:solidFill>
              </a:rPr>
              <a:t> </a:t>
            </a:r>
            <a:r>
              <a:rPr lang="en-US" altLang="en-US" sz="2000" b="1">
                <a:solidFill>
                  <a:srgbClr val="FFFF00"/>
                </a:solidFill>
              </a:rPr>
              <a:t>Annealing in water at proper temp.</a:t>
            </a:r>
            <a:r>
              <a:rPr lang="en-US" altLang="en-US" sz="2000" b="1">
                <a:solidFill>
                  <a:srgbClr val="FFFFCC"/>
                </a:solidFill>
              </a:rPr>
              <a:t> – prolonged – crumbly mass</a:t>
            </a:r>
          </a:p>
          <a:p>
            <a:pPr eaLnBrk="0" fontAlgn="base" hangingPunct="0">
              <a:lnSpc>
                <a:spcPct val="150000"/>
              </a:lnSpc>
              <a:spcBef>
                <a:spcPct val="0"/>
              </a:spcBef>
              <a:spcAft>
                <a:spcPct val="0"/>
              </a:spcAft>
              <a:buClrTx/>
              <a:buBlip>
                <a:blip r:embed="rId3"/>
              </a:buBlip>
            </a:pPr>
            <a:r>
              <a:rPr lang="en-US" altLang="en-US" sz="2000" b="1">
                <a:solidFill>
                  <a:srgbClr val="FFFFCC"/>
                </a:solidFill>
              </a:rPr>
              <a:t> Hooked with the explorer , Staple pin or loop of thread for </a:t>
            </a:r>
          </a:p>
          <a:p>
            <a:pPr eaLnBrk="0" fontAlgn="base" hangingPunct="0">
              <a:lnSpc>
                <a:spcPct val="150000"/>
              </a:lnSpc>
              <a:spcBef>
                <a:spcPct val="0"/>
              </a:spcBef>
              <a:spcAft>
                <a:spcPct val="0"/>
              </a:spcAft>
              <a:buClrTx/>
              <a:buNone/>
            </a:pPr>
            <a:r>
              <a:rPr lang="en-US" altLang="en-US" sz="2000" b="1">
                <a:solidFill>
                  <a:srgbClr val="FFFFCC"/>
                </a:solidFill>
              </a:rPr>
              <a:t>MOD and later with dental floss</a:t>
            </a:r>
          </a:p>
        </p:txBody>
      </p:sp>
      <p:sp>
        <p:nvSpPr>
          <p:cNvPr id="37891" name="Rectangle 5">
            <a:extLst>
              <a:ext uri="{FF2B5EF4-FFF2-40B4-BE49-F238E27FC236}">
                <a16:creationId xmlns:a16="http://schemas.microsoft.com/office/drawing/2014/main" id="{F8EC8EED-0FE0-76B4-6542-2E6F858570DC}"/>
              </a:ext>
            </a:extLst>
          </p:cNvPr>
          <p:cNvSpPr>
            <a:spLocks noChangeArrowheads="1"/>
          </p:cNvSpPr>
          <p:nvPr/>
        </p:nvSpPr>
        <p:spPr bwMode="auto">
          <a:xfrm>
            <a:off x="4343401" y="609601"/>
            <a:ext cx="2906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800" b="1" i="1">
                <a:solidFill>
                  <a:srgbClr val="FF9933"/>
                </a:solidFill>
              </a:rPr>
              <a:t>Direct wax pattern</a:t>
            </a:r>
          </a:p>
        </p:txBody>
      </p:sp>
      <p:pic>
        <p:nvPicPr>
          <p:cNvPr id="37892" name="Picture 7" descr="DSC06452">
            <a:extLst>
              <a:ext uri="{FF2B5EF4-FFF2-40B4-BE49-F238E27FC236}">
                <a16:creationId xmlns:a16="http://schemas.microsoft.com/office/drawing/2014/main" id="{064AF542-495A-C1A3-CC4B-EF5692E37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14300"/>
            <a:ext cx="2743200" cy="1943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4">
            <a:extLst>
              <a:ext uri="{FF2B5EF4-FFF2-40B4-BE49-F238E27FC236}">
                <a16:creationId xmlns:a16="http://schemas.microsoft.com/office/drawing/2014/main" id="{AE8DE6BB-9663-D4EB-5D47-58AAE6952C9D}"/>
              </a:ext>
            </a:extLst>
          </p:cNvPr>
          <p:cNvSpPr>
            <a:spLocks noChangeArrowheads="1"/>
          </p:cNvSpPr>
          <p:nvPr/>
        </p:nvSpPr>
        <p:spPr bwMode="auto">
          <a:xfrm>
            <a:off x="3200400" y="5410200"/>
            <a:ext cx="5410200" cy="1219200"/>
          </a:xfrm>
          <a:prstGeom prst="ellipse">
            <a:avLst/>
          </a:prstGeom>
          <a:solidFill>
            <a:srgbClr val="FF99CC"/>
          </a:solidFill>
          <a:ln w="38100">
            <a:solidFill>
              <a:schemeClr val="folHlink"/>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r>
              <a:rPr lang="en-US" altLang="en-US" sz="1800">
                <a:solidFill>
                  <a:srgbClr val="17197B"/>
                </a:solidFill>
                <a:latin typeface="Arial Black" panose="020B0A04020102020204" pitchFamily="34" charset="0"/>
              </a:rPr>
              <a:t>Thermal coefficient of expansion is </a:t>
            </a:r>
          </a:p>
          <a:p>
            <a:pPr algn="ctr" eaLnBrk="0" fontAlgn="base" hangingPunct="0">
              <a:spcBef>
                <a:spcPct val="0"/>
              </a:spcBef>
              <a:spcAft>
                <a:spcPct val="0"/>
              </a:spcAft>
              <a:buClrTx/>
              <a:buNone/>
            </a:pPr>
            <a:r>
              <a:rPr lang="en-US" altLang="en-US" sz="1800">
                <a:solidFill>
                  <a:srgbClr val="17197B"/>
                </a:solidFill>
                <a:latin typeface="Arial Black" panose="020B0A04020102020204" pitchFamily="34" charset="0"/>
              </a:rPr>
              <a:t>350 X 10</a:t>
            </a:r>
            <a:r>
              <a:rPr lang="en-US" altLang="en-US" sz="1800" b="1">
                <a:solidFill>
                  <a:srgbClr val="17197B"/>
                </a:solidFill>
                <a:latin typeface="Arial Black" panose="020B0A04020102020204" pitchFamily="34" charset="0"/>
              </a:rPr>
              <a:t> </a:t>
            </a:r>
            <a:r>
              <a:rPr lang="en-US" altLang="en-US" sz="1800" b="1" baseline="30000">
                <a:solidFill>
                  <a:srgbClr val="17197B"/>
                </a:solidFill>
                <a:latin typeface="Arial Black" panose="020B0A04020102020204" pitchFamily="34" charset="0"/>
              </a:rPr>
              <a:t>-6</a:t>
            </a:r>
            <a:r>
              <a:rPr lang="en-US" altLang="en-US" sz="1800" b="1">
                <a:solidFill>
                  <a:srgbClr val="17197B"/>
                </a:solidFill>
                <a:latin typeface="Arial Black" panose="020B0A04020102020204" pitchFamily="34" charset="0"/>
              </a:rPr>
              <a:t> / </a:t>
            </a:r>
            <a:r>
              <a:rPr lang="en-US" altLang="en-US" sz="1800" b="1">
                <a:solidFill>
                  <a:srgbClr val="17197B"/>
                </a:solidFill>
                <a:latin typeface="Arial Black" panose="020B0A04020102020204" pitchFamily="34" charset="0"/>
                <a:sym typeface="Symbol" panose="05050102010706020507" pitchFamily="18" charset="2"/>
              </a:rPr>
              <a:t> C</a:t>
            </a:r>
          </a:p>
        </p:txBody>
      </p:sp>
      <p:pic>
        <p:nvPicPr>
          <p:cNvPr id="39939" name="Picture 5" descr="thermal exp of inlay wax">
            <a:extLst>
              <a:ext uri="{FF2B5EF4-FFF2-40B4-BE49-F238E27FC236}">
                <a16:creationId xmlns:a16="http://schemas.microsoft.com/office/drawing/2014/main" id="{E1DC809A-45B1-85F2-5FBA-7345686AC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685800"/>
            <a:ext cx="4348162" cy="441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6">
            <a:extLst>
              <a:ext uri="{FF2B5EF4-FFF2-40B4-BE49-F238E27FC236}">
                <a16:creationId xmlns:a16="http://schemas.microsoft.com/office/drawing/2014/main" id="{653AFB0F-49E7-0A3B-EF19-E22B915B9241}"/>
              </a:ext>
            </a:extLst>
          </p:cNvPr>
          <p:cNvSpPr>
            <a:spLocks noChangeArrowheads="1"/>
          </p:cNvSpPr>
          <p:nvPr/>
        </p:nvSpPr>
        <p:spPr bwMode="auto">
          <a:xfrm>
            <a:off x="1704975" y="1265238"/>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r>
              <a:rPr lang="en-US" altLang="en-US" sz="2800" b="1">
                <a:solidFill>
                  <a:srgbClr val="FFFFCC"/>
                </a:solidFill>
              </a:rPr>
              <a:t>Thermal expansion of inlay</a:t>
            </a:r>
          </a:p>
          <a:p>
            <a:pPr algn="ctr" eaLnBrk="0" fontAlgn="base" hangingPunct="0">
              <a:spcBef>
                <a:spcPct val="0"/>
              </a:spcBef>
              <a:spcAft>
                <a:spcPct val="0"/>
              </a:spcAft>
              <a:buClrTx/>
              <a:buNone/>
            </a:pPr>
            <a:r>
              <a:rPr lang="en-US" altLang="en-US" sz="2800" b="1">
                <a:solidFill>
                  <a:srgbClr val="FFFFCC"/>
                </a:solidFill>
              </a:rPr>
              <a:t> wax</a:t>
            </a:r>
          </a:p>
        </p:txBody>
      </p:sp>
      <p:sp>
        <p:nvSpPr>
          <p:cNvPr id="39941" name="Rectangle 7">
            <a:extLst>
              <a:ext uri="{FF2B5EF4-FFF2-40B4-BE49-F238E27FC236}">
                <a16:creationId xmlns:a16="http://schemas.microsoft.com/office/drawing/2014/main" id="{33300FE7-C9E1-9C74-6FE8-A310CE3482FC}"/>
              </a:ext>
            </a:extLst>
          </p:cNvPr>
          <p:cNvSpPr>
            <a:spLocks noChangeArrowheads="1"/>
          </p:cNvSpPr>
          <p:nvPr/>
        </p:nvSpPr>
        <p:spPr bwMode="auto">
          <a:xfrm>
            <a:off x="1752601" y="2590800"/>
            <a:ext cx="42275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30000"/>
              </a:spcBef>
              <a:spcAft>
                <a:spcPct val="0"/>
              </a:spcAft>
              <a:buClrTx/>
              <a:buNone/>
            </a:pPr>
            <a:r>
              <a:rPr lang="en-US" altLang="en-US" sz="2000" b="1">
                <a:solidFill>
                  <a:srgbClr val="FFCC66"/>
                </a:solidFill>
              </a:rPr>
              <a:t>Increase of 20°C – expansion of 0.7%</a:t>
            </a:r>
          </a:p>
          <a:p>
            <a:pPr fontAlgn="base">
              <a:spcBef>
                <a:spcPct val="30000"/>
              </a:spcBef>
              <a:spcAft>
                <a:spcPct val="0"/>
              </a:spcAft>
              <a:buClrTx/>
              <a:buNone/>
            </a:pPr>
            <a:endParaRPr lang="en-US" altLang="en-US" sz="2000" b="1">
              <a:solidFill>
                <a:srgbClr val="FFCC66"/>
              </a:solidFill>
            </a:endParaRPr>
          </a:p>
          <a:p>
            <a:pPr fontAlgn="base">
              <a:spcBef>
                <a:spcPct val="30000"/>
              </a:spcBef>
              <a:spcAft>
                <a:spcPct val="0"/>
              </a:spcAft>
              <a:buClrTx/>
              <a:buNone/>
            </a:pPr>
            <a:r>
              <a:rPr lang="en-US" altLang="en-US" sz="2000" b="1">
                <a:solidFill>
                  <a:srgbClr val="FFCC66"/>
                </a:solidFill>
              </a:rPr>
              <a:t>Wax held under compression during </a:t>
            </a:r>
          </a:p>
          <a:p>
            <a:pPr fontAlgn="base">
              <a:spcBef>
                <a:spcPct val="30000"/>
              </a:spcBef>
              <a:spcAft>
                <a:spcPct val="0"/>
              </a:spcAft>
              <a:buClrTx/>
              <a:buNone/>
            </a:pPr>
            <a:r>
              <a:rPr lang="en-US" altLang="en-US" sz="2000" b="1">
                <a:solidFill>
                  <a:srgbClr val="FFCC66"/>
                </a:solidFill>
              </a:rPr>
              <a:t>cooling in the cavity</a:t>
            </a:r>
          </a:p>
        </p:txBody>
      </p:sp>
      <p:sp>
        <p:nvSpPr>
          <p:cNvPr id="39942" name="AutoShape 8">
            <a:extLst>
              <a:ext uri="{FF2B5EF4-FFF2-40B4-BE49-F238E27FC236}">
                <a16:creationId xmlns:a16="http://schemas.microsoft.com/office/drawing/2014/main" id="{1C0FC468-789A-9393-DCD8-9C1936DC1590}"/>
              </a:ext>
            </a:extLst>
          </p:cNvPr>
          <p:cNvSpPr>
            <a:spLocks noChangeArrowheads="1"/>
          </p:cNvSpPr>
          <p:nvPr/>
        </p:nvSpPr>
        <p:spPr bwMode="auto">
          <a:xfrm rot="16066864">
            <a:off x="8418513" y="2473325"/>
            <a:ext cx="609600" cy="533400"/>
          </a:xfrm>
          <a:prstGeom prst="wedgeEllipseCallout">
            <a:avLst>
              <a:gd name="adj1" fmla="val -49759"/>
              <a:gd name="adj2" fmla="val 31167"/>
            </a:avLst>
          </a:prstGeom>
          <a:solidFill>
            <a:schemeClr val="tx2"/>
          </a:solidFill>
          <a:ln w="9525">
            <a:solidFill>
              <a:schemeClr val="folHlink"/>
            </a:solidFill>
            <a:miter lim="800000"/>
            <a:headEnd/>
            <a:tailEnd/>
          </a:ln>
        </p:spPr>
        <p:txBody>
          <a:bodyPr vert="eaVert"/>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r>
              <a:rPr lang="en-US" altLang="en-US" sz="1800">
                <a:solidFill>
                  <a:srgbClr val="17197B"/>
                </a:solidFill>
                <a:latin typeface="Arial Black" panose="020B0A04020102020204" pitchFamily="34" charset="0"/>
              </a:rPr>
              <a:t>T</a:t>
            </a:r>
            <a:r>
              <a:rPr lang="en-US" altLang="en-US" sz="1800" baseline="-25000">
                <a:solidFill>
                  <a:srgbClr val="17197B"/>
                </a:solidFill>
                <a:latin typeface="Arial Black" panose="020B0A04020102020204" pitchFamily="34" charset="0"/>
              </a:rPr>
              <a:t>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B154038-D2E0-094B-18C2-828CD8046A5D}"/>
              </a:ext>
            </a:extLst>
          </p:cNvPr>
          <p:cNvSpPr>
            <a:spLocks noGrp="1" noChangeArrowheads="1"/>
          </p:cNvSpPr>
          <p:nvPr>
            <p:ph type="ctrTitle"/>
          </p:nvPr>
        </p:nvSpPr>
        <p:spPr>
          <a:xfrm>
            <a:off x="2209800" y="381000"/>
            <a:ext cx="7772400" cy="914400"/>
          </a:xfrm>
        </p:spPr>
        <p:txBody>
          <a:bodyPr/>
          <a:lstStyle/>
          <a:p>
            <a:pPr eaLnBrk="1" hangingPunct="1"/>
            <a:r>
              <a:rPr lang="en-US" altLang="en-US" sz="3600" b="1">
                <a:solidFill>
                  <a:schemeClr val="tx1"/>
                </a:solidFill>
                <a:cs typeface="Times New Roman" panose="02020603050405020304" pitchFamily="18" charset="0"/>
              </a:rPr>
              <a:t>Specific learning Objectives </a:t>
            </a:r>
            <a:endParaRPr lang="en-US" altLang="en-US" sz="3600">
              <a:solidFill>
                <a:schemeClr val="tx1"/>
              </a:solidFill>
              <a:cs typeface="Times New Roman" panose="02020603050405020304" pitchFamily="18" charset="0"/>
            </a:endParaRPr>
          </a:p>
        </p:txBody>
      </p:sp>
      <p:sp>
        <p:nvSpPr>
          <p:cNvPr id="6147" name="Subtitle 1">
            <a:extLst>
              <a:ext uri="{FF2B5EF4-FFF2-40B4-BE49-F238E27FC236}">
                <a16:creationId xmlns:a16="http://schemas.microsoft.com/office/drawing/2014/main" id="{684887B7-E43E-5267-9DFE-3AA970175F2B}"/>
              </a:ext>
            </a:extLst>
          </p:cNvPr>
          <p:cNvSpPr>
            <a:spLocks noGrp="1" noChangeArrowheads="1"/>
          </p:cNvSpPr>
          <p:nvPr>
            <p:ph type="subTitle" idx="1"/>
          </p:nvPr>
        </p:nvSpPr>
        <p:spPr>
          <a:xfrm>
            <a:off x="2209800" y="1524000"/>
            <a:ext cx="7924800" cy="4724400"/>
          </a:xfrm>
        </p:spPr>
        <p:txBody>
          <a:bodyPr/>
          <a:lstStyle/>
          <a:p>
            <a:r>
              <a:rPr lang="en-US" altLang="en-US" sz="1800">
                <a:cs typeface="Times New Roman" panose="02020603050405020304" pitchFamily="18" charset="0"/>
              </a:rPr>
              <a:t>At the end of this presentation the learner is expected to know ;</a:t>
            </a:r>
            <a:endParaRPr lang="en-US" altLang="en-US" sz="1800"/>
          </a:p>
          <a:p>
            <a:endParaRPr lang="en-IN" altLang="en-US"/>
          </a:p>
        </p:txBody>
      </p:sp>
      <p:graphicFrame>
        <p:nvGraphicFramePr>
          <p:cNvPr id="6" name="Table 5">
            <a:extLst>
              <a:ext uri="{FF2B5EF4-FFF2-40B4-BE49-F238E27FC236}">
                <a16:creationId xmlns:a16="http://schemas.microsoft.com/office/drawing/2014/main" id="{22E42BCE-9E73-5CB8-75C5-9216EFF83BDD}"/>
              </a:ext>
            </a:extLst>
          </p:cNvPr>
          <p:cNvGraphicFramePr>
            <a:graphicFrameLocks noGrp="1"/>
          </p:cNvGraphicFramePr>
          <p:nvPr>
            <p:extLst>
              <p:ext uri="{D42A27DB-BD31-4B8C-83A1-F6EECF244321}">
                <p14:modId xmlns:p14="http://schemas.microsoft.com/office/powerpoint/2010/main" val="3932544195"/>
              </p:ext>
            </p:extLst>
          </p:nvPr>
        </p:nvGraphicFramePr>
        <p:xfrm>
          <a:off x="1905000" y="2514601"/>
          <a:ext cx="8305800" cy="4036091"/>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 steps in casting, casting defects</a:t>
                      </a:r>
                    </a:p>
                    <a:p>
                      <a:endParaRPr lang="en-US" sz="1800" dirty="0"/>
                    </a:p>
                  </a:txBody>
                  <a:tcPr marT="45727" marB="45727"/>
                </a:tc>
                <a:tc>
                  <a:txBody>
                    <a:bodyPr/>
                    <a:lstStyle/>
                    <a:p>
                      <a:r>
                        <a:rPr lang="en-US" sz="1400" dirty="0"/>
                        <a:t>Cognitive</a:t>
                      </a:r>
                    </a:p>
                  </a:txBody>
                  <a:tcPr marL="68580" marR="68580" marT="34255" marB="34255"/>
                </a:tc>
                <a:tc>
                  <a:txBody>
                    <a:bodyPr/>
                    <a:lstStyle/>
                    <a:p>
                      <a:r>
                        <a:rPr lang="en-US" sz="1400" dirty="0"/>
                        <a:t>Must know </a:t>
                      </a:r>
                    </a:p>
                  </a:txBody>
                  <a:tcPr marL="68580" marR="68580" marT="34255" marB="34255"/>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 porosity</a:t>
                      </a:r>
                      <a:endParaRPr lang="en-US" sz="1800" dirty="0"/>
                    </a:p>
                  </a:txBody>
                  <a:tcPr marT="45727" marB="45727"/>
                </a:tc>
                <a:tc>
                  <a:txBody>
                    <a:bodyPr/>
                    <a:lstStyle/>
                    <a:p>
                      <a:r>
                        <a:rPr lang="en-US" sz="1400" dirty="0"/>
                        <a:t>Psychomotor</a:t>
                      </a:r>
                    </a:p>
                  </a:txBody>
                  <a:tcPr marL="68580" marR="68580" marT="34255" marB="34255"/>
                </a:tc>
                <a:tc>
                  <a:txBody>
                    <a:bodyPr/>
                    <a:lstStyle/>
                    <a:p>
                      <a:r>
                        <a:rPr lang="en-US" sz="1400" dirty="0"/>
                        <a:t>Nice to know </a:t>
                      </a:r>
                    </a:p>
                  </a:txBody>
                  <a:tcPr marL="68580" marR="68580" marT="34255" marB="34255"/>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Die materials, recent advances </a:t>
                      </a:r>
                      <a:r>
                        <a:rPr lang="en-US" altLang="en-US" sz="1800">
                          <a:latin typeface="Times New Roman" pitchFamily="18" charset="0"/>
                          <a:cs typeface="Times New Roman" pitchFamily="18" charset="0"/>
                        </a:rPr>
                        <a:t>in casting</a:t>
                      </a:r>
                      <a:endParaRPr lang="en-US" altLang="en-US" sz="1800" dirty="0">
                        <a:latin typeface="Times New Roman" pitchFamily="18" charset="0"/>
                        <a:cs typeface="Times New Roman" pitchFamily="18" charset="0"/>
                      </a:endParaRPr>
                    </a:p>
                    <a:p>
                      <a:endParaRPr lang="en-US" sz="1800" dirty="0"/>
                    </a:p>
                  </a:txBody>
                  <a:tcPr marT="45727" marB="45727"/>
                </a:tc>
                <a:tc>
                  <a:txBody>
                    <a:bodyPr/>
                    <a:lstStyle/>
                    <a:p>
                      <a:r>
                        <a:rPr lang="en-US" sz="1400" dirty="0"/>
                        <a:t>Affective </a:t>
                      </a:r>
                    </a:p>
                  </a:txBody>
                  <a:tcPr marL="68580" marR="68580" marT="34255" marB="34255"/>
                </a:tc>
                <a:tc>
                  <a:txBody>
                    <a:bodyPr/>
                    <a:lstStyle/>
                    <a:p>
                      <a:r>
                        <a:rPr lang="en-US" sz="1400" dirty="0"/>
                        <a:t>Desire to know </a:t>
                      </a:r>
                    </a:p>
                  </a:txBody>
                  <a:tcPr marL="68580" marR="68580" marT="34255" marB="34255"/>
                </a:tc>
                <a:extLst>
                  <a:ext uri="{0D108BD9-81ED-4DB2-BD59-A6C34878D82A}">
                    <a16:rowId xmlns:a16="http://schemas.microsoft.com/office/drawing/2014/main"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7811A6B5-9B14-3FD8-8735-968465523805}"/>
              </a:ext>
            </a:extLst>
          </p:cNvPr>
          <p:cNvSpPr>
            <a:spLocks noChangeArrowheads="1"/>
          </p:cNvSpPr>
          <p:nvPr/>
        </p:nvSpPr>
        <p:spPr bwMode="auto">
          <a:xfrm>
            <a:off x="2667000" y="914400"/>
            <a:ext cx="3595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b="1" i="1">
                <a:solidFill>
                  <a:srgbClr val="FF9933"/>
                </a:solidFill>
              </a:rPr>
              <a:t>Indirect wax pattern</a:t>
            </a:r>
          </a:p>
        </p:txBody>
      </p:sp>
      <p:sp>
        <p:nvSpPr>
          <p:cNvPr id="41987" name="Rectangle 5">
            <a:extLst>
              <a:ext uri="{FF2B5EF4-FFF2-40B4-BE49-F238E27FC236}">
                <a16:creationId xmlns:a16="http://schemas.microsoft.com/office/drawing/2014/main" id="{27BC1E5C-871C-7F14-B847-66BF31A18E7B}"/>
              </a:ext>
            </a:extLst>
          </p:cNvPr>
          <p:cNvSpPr>
            <a:spLocks noChangeArrowheads="1"/>
          </p:cNvSpPr>
          <p:nvPr/>
        </p:nvSpPr>
        <p:spPr bwMode="auto">
          <a:xfrm>
            <a:off x="2362200" y="1752601"/>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000" b="1">
                <a:solidFill>
                  <a:srgbClr val="FFFFCC"/>
                </a:solidFill>
              </a:rPr>
              <a:t> Metal or stone die</a:t>
            </a:r>
          </a:p>
          <a:p>
            <a:pPr eaLnBrk="0" fontAlgn="base" hangingPunct="0">
              <a:lnSpc>
                <a:spcPct val="150000"/>
              </a:lnSpc>
              <a:spcBef>
                <a:spcPct val="0"/>
              </a:spcBef>
              <a:spcAft>
                <a:spcPct val="0"/>
              </a:spcAft>
              <a:buClrTx/>
              <a:buBlip>
                <a:blip r:embed="rId3"/>
              </a:buBlip>
            </a:pPr>
            <a:r>
              <a:rPr lang="en-US" altLang="en-US" sz="2000" b="1">
                <a:solidFill>
                  <a:srgbClr val="FFFFCC"/>
                </a:solidFill>
              </a:rPr>
              <a:t> Type II wax – flow is less critical</a:t>
            </a:r>
          </a:p>
          <a:p>
            <a:pPr eaLnBrk="0" fontAlgn="base" hangingPunct="0">
              <a:lnSpc>
                <a:spcPct val="150000"/>
              </a:lnSpc>
              <a:spcBef>
                <a:spcPct val="0"/>
              </a:spcBef>
              <a:spcAft>
                <a:spcPct val="0"/>
              </a:spcAft>
              <a:buClrTx/>
              <a:buBlip>
                <a:blip r:embed="rId3"/>
              </a:buBlip>
            </a:pPr>
            <a:r>
              <a:rPr lang="en-US" altLang="en-US" sz="2000" b="1">
                <a:solidFill>
                  <a:srgbClr val="FFFFCC"/>
                </a:solidFill>
              </a:rPr>
              <a:t> Die spacer – 10–30 </a:t>
            </a:r>
            <a:r>
              <a:rPr lang="en-US" altLang="en-US" sz="2000" b="1">
                <a:solidFill>
                  <a:srgbClr val="FFFFCC"/>
                </a:solidFill>
                <a:sym typeface="Symbol" panose="05050102010706020507" pitchFamily="18" charset="2"/>
              </a:rPr>
              <a:t></a:t>
            </a:r>
          </a:p>
          <a:p>
            <a:pPr eaLnBrk="0" fontAlgn="base" hangingPunct="0">
              <a:lnSpc>
                <a:spcPct val="150000"/>
              </a:lnSpc>
              <a:spcBef>
                <a:spcPct val="0"/>
              </a:spcBef>
              <a:spcAft>
                <a:spcPct val="0"/>
              </a:spcAft>
              <a:buClrTx/>
              <a:buBlip>
                <a:blip r:embed="rId3"/>
              </a:buBlip>
            </a:pPr>
            <a:r>
              <a:rPr lang="en-US" altLang="en-US" sz="2000" b="1">
                <a:solidFill>
                  <a:srgbClr val="FFFFCC"/>
                </a:solidFill>
                <a:sym typeface="Symbol" panose="05050102010706020507" pitchFamily="18" charset="2"/>
              </a:rPr>
              <a:t> Lubricant</a:t>
            </a:r>
          </a:p>
          <a:p>
            <a:pPr eaLnBrk="0" fontAlgn="base" hangingPunct="0">
              <a:lnSpc>
                <a:spcPct val="150000"/>
              </a:lnSpc>
              <a:spcBef>
                <a:spcPct val="0"/>
              </a:spcBef>
              <a:spcAft>
                <a:spcPct val="0"/>
              </a:spcAft>
              <a:buClrTx/>
              <a:buBlip>
                <a:blip r:embed="rId3"/>
              </a:buBlip>
            </a:pPr>
            <a:r>
              <a:rPr lang="en-US" altLang="en-US" sz="2000" b="1">
                <a:solidFill>
                  <a:srgbClr val="FFFFCC"/>
                </a:solidFill>
                <a:sym typeface="Symbol" panose="05050102010706020507" pitchFamily="18" charset="2"/>
              </a:rPr>
              <a:t> Melted wax added in layers or </a:t>
            </a:r>
            <a:r>
              <a:rPr lang="en-US" altLang="en-US" sz="2000" b="1">
                <a:solidFill>
                  <a:srgbClr val="00FFFF"/>
                </a:solidFill>
                <a:sym typeface="Symbol" panose="05050102010706020507" pitchFamily="18" charset="2"/>
              </a:rPr>
              <a:t>painted,</a:t>
            </a:r>
          </a:p>
          <a:p>
            <a:pPr lvl="1" eaLnBrk="0" fontAlgn="base" hangingPunct="0">
              <a:lnSpc>
                <a:spcPct val="150000"/>
              </a:lnSpc>
              <a:spcBef>
                <a:spcPct val="0"/>
              </a:spcBef>
              <a:spcAft>
                <a:spcPct val="0"/>
              </a:spcAft>
              <a:buClrTx/>
              <a:buNone/>
            </a:pPr>
            <a:r>
              <a:rPr lang="en-US" altLang="en-US" sz="2000" b="1">
                <a:solidFill>
                  <a:srgbClr val="FFFFCC"/>
                </a:solidFill>
                <a:sym typeface="Symbol" panose="05050102010706020507" pitchFamily="18" charset="2"/>
              </a:rPr>
              <a:t> carved and polished with silk cloth</a:t>
            </a:r>
          </a:p>
          <a:p>
            <a:pPr eaLnBrk="0" fontAlgn="base" hangingPunct="0">
              <a:lnSpc>
                <a:spcPct val="150000"/>
              </a:lnSpc>
              <a:spcBef>
                <a:spcPct val="0"/>
              </a:spcBef>
              <a:spcAft>
                <a:spcPct val="0"/>
              </a:spcAft>
              <a:buClrTx/>
              <a:buBlip>
                <a:blip r:embed="rId3"/>
              </a:buBlip>
            </a:pPr>
            <a:r>
              <a:rPr lang="en-US" altLang="en-US" sz="2000" b="1">
                <a:solidFill>
                  <a:srgbClr val="FFFFCC"/>
                </a:solidFill>
                <a:sym typeface="Symbol" panose="05050102010706020507" pitchFamily="18" charset="2"/>
              </a:rPr>
              <a:t> </a:t>
            </a:r>
            <a:r>
              <a:rPr lang="en-US" altLang="en-US" sz="2000" b="1">
                <a:solidFill>
                  <a:srgbClr val="00FFFF"/>
                </a:solidFill>
                <a:sym typeface="Symbol" panose="05050102010706020507" pitchFamily="18" charset="2"/>
              </a:rPr>
              <a:t>Compression</a:t>
            </a:r>
            <a:r>
              <a:rPr lang="en-US" altLang="en-US" sz="2000" b="1">
                <a:solidFill>
                  <a:srgbClr val="FFFFCC"/>
                </a:solidFill>
                <a:sym typeface="Symbol" panose="05050102010706020507" pitchFamily="18" charset="2"/>
              </a:rPr>
              <a:t> can also be done</a:t>
            </a:r>
          </a:p>
          <a:p>
            <a:pPr eaLnBrk="0" fontAlgn="base" hangingPunct="0">
              <a:lnSpc>
                <a:spcPct val="150000"/>
              </a:lnSpc>
              <a:spcBef>
                <a:spcPct val="0"/>
              </a:spcBef>
              <a:spcAft>
                <a:spcPct val="0"/>
              </a:spcAft>
              <a:buClrTx/>
              <a:buBlip>
                <a:blip r:embed="rId3"/>
              </a:buBlip>
            </a:pPr>
            <a:r>
              <a:rPr lang="en-US" altLang="en-US" sz="2000" b="1">
                <a:solidFill>
                  <a:srgbClr val="FFFFCC"/>
                </a:solidFill>
                <a:sym typeface="Symbol" panose="05050102010706020507" pitchFamily="18" charset="2"/>
              </a:rPr>
              <a:t> Temperature of metal die – Critical</a:t>
            </a:r>
          </a:p>
          <a:p>
            <a:pPr eaLnBrk="0" fontAlgn="base" hangingPunct="0">
              <a:lnSpc>
                <a:spcPct val="150000"/>
              </a:lnSpc>
              <a:spcBef>
                <a:spcPct val="0"/>
              </a:spcBef>
              <a:spcAft>
                <a:spcPct val="0"/>
              </a:spcAft>
              <a:buClrTx/>
              <a:buBlip>
                <a:blip r:embed="rId3"/>
              </a:buBlip>
            </a:pPr>
            <a:r>
              <a:rPr lang="en-US" altLang="en-US" sz="2000" b="1">
                <a:solidFill>
                  <a:srgbClr val="FFFFCC"/>
                </a:solidFill>
                <a:sym typeface="Symbol" panose="05050102010706020507" pitchFamily="18" charset="2"/>
              </a:rPr>
              <a:t> </a:t>
            </a:r>
            <a:r>
              <a:rPr lang="en-US" altLang="en-US" sz="2000" b="1">
                <a:solidFill>
                  <a:srgbClr val="FF99CC"/>
                </a:solidFill>
                <a:sym typeface="Symbol" panose="05050102010706020507" pitchFamily="18" charset="2"/>
              </a:rPr>
              <a:t>Electric lamp or electric heating pad</a:t>
            </a:r>
            <a:r>
              <a:rPr lang="en-US" altLang="en-US" sz="2000" b="1">
                <a:solidFill>
                  <a:srgbClr val="FFFFCC"/>
                </a:solidFill>
                <a:sym typeface="Symbol" panose="05050102010706020507" pitchFamily="18" charset="2"/>
              </a:rPr>
              <a:t> at suitable temp</a:t>
            </a:r>
          </a:p>
        </p:txBody>
      </p:sp>
      <p:pic>
        <p:nvPicPr>
          <p:cNvPr id="41988" name="Picture 6" descr="castinginlays_d1329i6">
            <a:extLst>
              <a:ext uri="{FF2B5EF4-FFF2-40B4-BE49-F238E27FC236}">
                <a16:creationId xmlns:a16="http://schemas.microsoft.com/office/drawing/2014/main" id="{0F89A3D9-861E-A9E5-BF11-55FE90AF2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28601"/>
            <a:ext cx="3124200" cy="21875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7" descr="pat removal">
            <a:extLst>
              <a:ext uri="{FF2B5EF4-FFF2-40B4-BE49-F238E27FC236}">
                <a16:creationId xmlns:a16="http://schemas.microsoft.com/office/drawing/2014/main" id="{F35B4CFB-9F82-1834-A658-A11C2371D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590800"/>
            <a:ext cx="3124200" cy="2573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200MarginCarver">
            <a:extLst>
              <a:ext uri="{FF2B5EF4-FFF2-40B4-BE49-F238E27FC236}">
                <a16:creationId xmlns:a16="http://schemas.microsoft.com/office/drawing/2014/main" id="{9BBA1952-B866-6974-006E-EBADA0AEA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85800"/>
            <a:ext cx="2462213" cy="480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35" name="Rectangle 6">
            <a:extLst>
              <a:ext uri="{FF2B5EF4-FFF2-40B4-BE49-F238E27FC236}">
                <a16:creationId xmlns:a16="http://schemas.microsoft.com/office/drawing/2014/main" id="{B0984F58-4BBD-672B-C429-2DEE2377602E}"/>
              </a:ext>
            </a:extLst>
          </p:cNvPr>
          <p:cNvSpPr>
            <a:spLocks noChangeArrowheads="1"/>
          </p:cNvSpPr>
          <p:nvPr/>
        </p:nvSpPr>
        <p:spPr bwMode="auto">
          <a:xfrm>
            <a:off x="2667000" y="5878513"/>
            <a:ext cx="664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30000"/>
              </a:spcBef>
              <a:spcAft>
                <a:spcPct val="0"/>
              </a:spcAft>
              <a:buClrTx/>
              <a:buNone/>
            </a:pPr>
            <a:r>
              <a:rPr lang="en-US" altLang="en-US" sz="2400" b="1">
                <a:solidFill>
                  <a:srgbClr val="FFFFCC"/>
                </a:solidFill>
              </a:rPr>
              <a:t>Margin Carver                             PKT instruments</a:t>
            </a:r>
          </a:p>
        </p:txBody>
      </p:sp>
      <p:pic>
        <p:nvPicPr>
          <p:cNvPr id="44036" name="Picture 7" descr="pkt colour set">
            <a:extLst>
              <a:ext uri="{FF2B5EF4-FFF2-40B4-BE49-F238E27FC236}">
                <a16:creationId xmlns:a16="http://schemas.microsoft.com/office/drawing/2014/main" id="{45712160-1D72-991B-8A78-885D66527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685800"/>
            <a:ext cx="4686300" cy="480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2EAD6356-4F47-C2F8-F87F-881B1FC47383}"/>
              </a:ext>
            </a:extLst>
          </p:cNvPr>
          <p:cNvSpPr>
            <a:spLocks noGrp="1" noChangeArrowheads="1"/>
          </p:cNvSpPr>
          <p:nvPr>
            <p:ph type="title"/>
          </p:nvPr>
        </p:nvSpPr>
        <p:spPr/>
        <p:txBody>
          <a:bodyPr/>
          <a:lstStyle/>
          <a:p>
            <a:r>
              <a:rPr lang="en-US" altLang="en-US"/>
              <a:t>Sprue Design</a:t>
            </a:r>
          </a:p>
        </p:txBody>
      </p:sp>
      <p:sp>
        <p:nvSpPr>
          <p:cNvPr id="46083" name="Rectangle 5">
            <a:extLst>
              <a:ext uri="{FF2B5EF4-FFF2-40B4-BE49-F238E27FC236}">
                <a16:creationId xmlns:a16="http://schemas.microsoft.com/office/drawing/2014/main" id="{52000A19-1C8C-9386-4B30-8C638CE82C34}"/>
              </a:ext>
            </a:extLst>
          </p:cNvPr>
          <p:cNvSpPr>
            <a:spLocks noChangeArrowheads="1"/>
          </p:cNvSpPr>
          <p:nvPr/>
        </p:nvSpPr>
        <p:spPr bwMode="auto">
          <a:xfrm>
            <a:off x="1828801" y="3549650"/>
            <a:ext cx="86344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400" b="1" i="1">
                <a:solidFill>
                  <a:srgbClr val="FF99FF"/>
                </a:solidFill>
              </a:rPr>
              <a:t>Factors affecting the dimensions of sprue or sprue former are ….</a:t>
            </a:r>
          </a:p>
          <a:p>
            <a:pPr eaLnBrk="0" fontAlgn="base" hangingPunct="0">
              <a:spcBef>
                <a:spcPct val="0"/>
              </a:spcBef>
              <a:spcAft>
                <a:spcPct val="0"/>
              </a:spcAft>
              <a:buClrTx/>
              <a:buNone/>
            </a:pPr>
            <a:endParaRPr lang="en-US" altLang="en-US" sz="1800">
              <a:solidFill>
                <a:srgbClr val="FFFFCC"/>
              </a:solidFill>
              <a:latin typeface="Arial Black" panose="020B0A04020102020204" pitchFamily="34" charset="0"/>
            </a:endParaRPr>
          </a:p>
          <a:p>
            <a:pPr lvl="1" eaLnBrk="0" fontAlgn="base" hangingPunct="0">
              <a:spcBef>
                <a:spcPct val="0"/>
              </a:spcBef>
              <a:spcAft>
                <a:spcPct val="0"/>
              </a:spcAft>
              <a:buClr>
                <a:srgbClr val="66FF33"/>
              </a:buClr>
              <a:buFont typeface="Wingdings" panose="05000000000000000000" pitchFamily="2" charset="2"/>
              <a:buChar char="ü"/>
            </a:pPr>
            <a:r>
              <a:rPr lang="en-US" altLang="en-US" sz="1800">
                <a:solidFill>
                  <a:srgbClr val="FFFFCC"/>
                </a:solidFill>
                <a:latin typeface="Arial Black" panose="020B0A04020102020204" pitchFamily="34" charset="0"/>
              </a:rPr>
              <a:t> Type and Size of the pattern</a:t>
            </a:r>
          </a:p>
          <a:p>
            <a:pPr lvl="1" eaLnBrk="0" fontAlgn="base" hangingPunct="0">
              <a:spcBef>
                <a:spcPct val="0"/>
              </a:spcBef>
              <a:spcAft>
                <a:spcPct val="0"/>
              </a:spcAft>
              <a:buClr>
                <a:srgbClr val="66FF33"/>
              </a:buClr>
              <a:buFont typeface="Wingdings" panose="05000000000000000000" pitchFamily="2" charset="2"/>
              <a:buChar char="ü"/>
            </a:pPr>
            <a:r>
              <a:rPr lang="en-US" altLang="en-US" sz="1800">
                <a:solidFill>
                  <a:srgbClr val="FFFFCC"/>
                </a:solidFill>
                <a:latin typeface="Arial Black" panose="020B0A04020102020204" pitchFamily="34" charset="0"/>
              </a:rPr>
              <a:t> Type of casting machine </a:t>
            </a:r>
          </a:p>
          <a:p>
            <a:pPr lvl="1" eaLnBrk="0" fontAlgn="base" hangingPunct="0">
              <a:spcBef>
                <a:spcPct val="0"/>
              </a:spcBef>
              <a:spcAft>
                <a:spcPct val="0"/>
              </a:spcAft>
              <a:buClr>
                <a:srgbClr val="66FF33"/>
              </a:buClr>
              <a:buFont typeface="Wingdings" panose="05000000000000000000" pitchFamily="2" charset="2"/>
              <a:buChar char="ü"/>
            </a:pPr>
            <a:r>
              <a:rPr lang="en-US" altLang="en-US" sz="1800">
                <a:solidFill>
                  <a:srgbClr val="FFFFCC"/>
                </a:solidFill>
                <a:latin typeface="Arial Black" panose="020B0A04020102020204" pitchFamily="34" charset="0"/>
              </a:rPr>
              <a:t> Dimension of the ring</a:t>
            </a:r>
          </a:p>
        </p:txBody>
      </p:sp>
      <p:sp>
        <p:nvSpPr>
          <p:cNvPr id="46084" name="Rectangle 7">
            <a:extLst>
              <a:ext uri="{FF2B5EF4-FFF2-40B4-BE49-F238E27FC236}">
                <a16:creationId xmlns:a16="http://schemas.microsoft.com/office/drawing/2014/main" id="{31C2E589-8AF5-632D-9FC1-FFBE37F70C0A}"/>
              </a:ext>
            </a:extLst>
          </p:cNvPr>
          <p:cNvSpPr>
            <a:spLocks noChangeArrowheads="1"/>
          </p:cNvSpPr>
          <p:nvPr/>
        </p:nvSpPr>
        <p:spPr bwMode="auto">
          <a:xfrm>
            <a:off x="1828801" y="2057400"/>
            <a:ext cx="8367713" cy="711200"/>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FFFF"/>
                </a:solidFill>
              </a:rPr>
              <a:t>GPT</a:t>
            </a:r>
            <a:r>
              <a:rPr lang="en-US" altLang="en-US" sz="2000" b="1">
                <a:solidFill>
                  <a:srgbClr val="FFFFCC"/>
                </a:solidFill>
              </a:rPr>
              <a:t> - The channel / hole through which plastic / metal is poured / cast into </a:t>
            </a:r>
          </a:p>
          <a:p>
            <a:pPr eaLnBrk="0" fontAlgn="base" hangingPunct="0">
              <a:spcBef>
                <a:spcPct val="0"/>
              </a:spcBef>
              <a:spcAft>
                <a:spcPct val="0"/>
              </a:spcAft>
              <a:buClrTx/>
              <a:buNone/>
            </a:pPr>
            <a:r>
              <a:rPr lang="en-US" altLang="en-US" sz="2000" b="1">
                <a:solidFill>
                  <a:srgbClr val="FFFFCC"/>
                </a:solidFill>
              </a:rPr>
              <a:t>a gate / reservoir and then into a mold.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2CF7C635-9217-5200-CED3-EB51A69C9D7E}"/>
              </a:ext>
            </a:extLst>
          </p:cNvPr>
          <p:cNvSpPr>
            <a:spLocks noChangeArrowheads="1"/>
          </p:cNvSpPr>
          <p:nvPr/>
        </p:nvSpPr>
        <p:spPr bwMode="auto">
          <a:xfrm>
            <a:off x="4267200" y="685800"/>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0" fontAlgn="base" hangingPunct="0">
              <a:spcBef>
                <a:spcPct val="0"/>
              </a:spcBef>
              <a:spcAft>
                <a:spcPct val="0"/>
              </a:spcAft>
              <a:buClrTx/>
              <a:buNone/>
            </a:pPr>
            <a:r>
              <a:rPr lang="en-US" altLang="en-US" sz="2800" b="1" i="1">
                <a:solidFill>
                  <a:srgbClr val="FF99FF"/>
                </a:solidFill>
              </a:rPr>
              <a:t>Direct spruing</a:t>
            </a:r>
          </a:p>
        </p:txBody>
      </p:sp>
      <p:sp>
        <p:nvSpPr>
          <p:cNvPr id="48131" name="Rectangle 5">
            <a:extLst>
              <a:ext uri="{FF2B5EF4-FFF2-40B4-BE49-F238E27FC236}">
                <a16:creationId xmlns:a16="http://schemas.microsoft.com/office/drawing/2014/main" id="{997D572E-B176-3315-D3A5-BC9D1580C65A}"/>
              </a:ext>
            </a:extLst>
          </p:cNvPr>
          <p:cNvSpPr>
            <a:spLocks noChangeArrowheads="1"/>
          </p:cNvSpPr>
          <p:nvPr/>
        </p:nvSpPr>
        <p:spPr bwMode="auto">
          <a:xfrm>
            <a:off x="19812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80000"/>
              </a:lnSpc>
              <a:spcAft>
                <a:spcPct val="0"/>
              </a:spcAft>
              <a:buClr>
                <a:srgbClr val="FFCC66"/>
              </a:buClr>
            </a:pPr>
            <a:r>
              <a:rPr lang="en-US" altLang="en-US" sz="2000" b="1">
                <a:solidFill>
                  <a:srgbClr val="00FFFF"/>
                </a:solidFill>
              </a:rPr>
              <a:t>A straight sprue former is luted (attached) to the thickest part of the wax pattern at one end and secured to the crucible former at the other. </a:t>
            </a:r>
          </a:p>
          <a:p>
            <a:pPr eaLnBrk="0" fontAlgn="base" hangingPunct="0">
              <a:lnSpc>
                <a:spcPct val="80000"/>
              </a:lnSpc>
              <a:spcAft>
                <a:spcPct val="0"/>
              </a:spcAft>
              <a:buClr>
                <a:srgbClr val="FFCC66"/>
              </a:buClr>
            </a:pPr>
            <a:endParaRPr lang="en-US" altLang="en-US" sz="2000" b="1">
              <a:solidFill>
                <a:srgbClr val="FFFF99"/>
              </a:solidFill>
            </a:endParaRPr>
          </a:p>
          <a:p>
            <a:pPr eaLnBrk="0" fontAlgn="base" hangingPunct="0">
              <a:lnSpc>
                <a:spcPct val="80000"/>
              </a:lnSpc>
              <a:spcAft>
                <a:spcPct val="0"/>
              </a:spcAft>
              <a:buClr>
                <a:srgbClr val="FFCC66"/>
              </a:buClr>
            </a:pPr>
            <a:r>
              <a:rPr lang="en-US" altLang="en-US" sz="2000" b="1">
                <a:solidFill>
                  <a:srgbClr val="FFFF99"/>
                </a:solidFill>
              </a:rPr>
              <a:t>The flow of molten metal is straight (direct) from</a:t>
            </a:r>
          </a:p>
          <a:p>
            <a:pPr eaLnBrk="0" fontAlgn="base" hangingPunct="0">
              <a:lnSpc>
                <a:spcPct val="80000"/>
              </a:lnSpc>
              <a:spcAft>
                <a:spcPct val="0"/>
              </a:spcAft>
              <a:buClr>
                <a:srgbClr val="FFCC66"/>
              </a:buClr>
              <a:buNone/>
            </a:pPr>
            <a:r>
              <a:rPr lang="en-US" altLang="en-US" sz="2000" b="1">
                <a:solidFill>
                  <a:srgbClr val="FFFF99"/>
                </a:solidFill>
              </a:rPr>
              <a:t>      the casting crucible to the pattern area in the ring. </a:t>
            </a:r>
          </a:p>
          <a:p>
            <a:pPr eaLnBrk="0" fontAlgn="base" hangingPunct="0">
              <a:lnSpc>
                <a:spcPct val="80000"/>
              </a:lnSpc>
              <a:spcAft>
                <a:spcPct val="0"/>
              </a:spcAft>
              <a:buClr>
                <a:srgbClr val="FFCC66"/>
              </a:buClr>
            </a:pPr>
            <a:endParaRPr lang="en-US" altLang="en-US" sz="2000" b="1">
              <a:solidFill>
                <a:srgbClr val="FFFF99"/>
              </a:solidFill>
            </a:endParaRPr>
          </a:p>
          <a:p>
            <a:pPr eaLnBrk="0" fontAlgn="base" hangingPunct="0">
              <a:lnSpc>
                <a:spcPct val="80000"/>
              </a:lnSpc>
              <a:spcAft>
                <a:spcPct val="0"/>
              </a:spcAft>
              <a:buClr>
                <a:srgbClr val="FFCC66"/>
              </a:buClr>
            </a:pPr>
            <a:r>
              <a:rPr lang="en-US" altLang="en-US" sz="2000" b="1">
                <a:solidFill>
                  <a:srgbClr val="FFFF99"/>
                </a:solidFill>
              </a:rPr>
              <a:t>Requires less time and effort.</a:t>
            </a:r>
            <a:endParaRPr lang="en-US" altLang="en-US" sz="2000" b="1">
              <a:solidFill>
                <a:srgbClr val="00FFFF"/>
              </a:solidFill>
            </a:endParaRPr>
          </a:p>
          <a:p>
            <a:pPr eaLnBrk="0" fontAlgn="base" hangingPunct="0">
              <a:lnSpc>
                <a:spcPct val="80000"/>
              </a:lnSpc>
              <a:spcAft>
                <a:spcPct val="0"/>
              </a:spcAft>
              <a:buClr>
                <a:srgbClr val="FFCC66"/>
              </a:buClr>
            </a:pPr>
            <a:endParaRPr lang="en-US" altLang="en-US" sz="2000" b="1">
              <a:solidFill>
                <a:srgbClr val="00FFFF"/>
              </a:solidFill>
            </a:endParaRPr>
          </a:p>
          <a:p>
            <a:pPr eaLnBrk="0" fontAlgn="base" hangingPunct="0">
              <a:lnSpc>
                <a:spcPct val="80000"/>
              </a:lnSpc>
              <a:spcAft>
                <a:spcPct val="0"/>
              </a:spcAft>
              <a:buClr>
                <a:srgbClr val="FFCC66"/>
              </a:buClr>
            </a:pPr>
            <a:r>
              <a:rPr lang="en-US" altLang="en-US" sz="2000" b="1">
                <a:solidFill>
                  <a:srgbClr val="FFFF99"/>
                </a:solidFill>
              </a:rPr>
              <a:t> Direct spruing is used most frequently for single </a:t>
            </a:r>
          </a:p>
          <a:p>
            <a:pPr eaLnBrk="0" fontAlgn="base" hangingPunct="0">
              <a:lnSpc>
                <a:spcPct val="80000"/>
              </a:lnSpc>
              <a:spcAft>
                <a:spcPct val="0"/>
              </a:spcAft>
              <a:buClr>
                <a:srgbClr val="FFCC66"/>
              </a:buClr>
              <a:buNone/>
            </a:pPr>
            <a:r>
              <a:rPr lang="en-US" altLang="en-US" sz="2000" b="1">
                <a:solidFill>
                  <a:srgbClr val="FFFF99"/>
                </a:solidFill>
              </a:rPr>
              <a:t>      units patterns </a:t>
            </a:r>
          </a:p>
          <a:p>
            <a:pPr eaLnBrk="0" fontAlgn="base" hangingPunct="0">
              <a:lnSpc>
                <a:spcPct val="80000"/>
              </a:lnSpc>
              <a:spcAft>
                <a:spcPct val="0"/>
              </a:spcAft>
              <a:buClr>
                <a:srgbClr val="FFCC66"/>
              </a:buClr>
              <a:buNone/>
            </a:pPr>
            <a:endParaRPr lang="en-US" altLang="en-US" sz="2000" b="1">
              <a:solidFill>
                <a:srgbClr val="FFFF99"/>
              </a:solidFill>
            </a:endParaRPr>
          </a:p>
          <a:p>
            <a:pPr eaLnBrk="0" fontAlgn="base" hangingPunct="0">
              <a:lnSpc>
                <a:spcPct val="80000"/>
              </a:lnSpc>
              <a:spcAft>
                <a:spcPct val="0"/>
              </a:spcAft>
              <a:buClr>
                <a:srgbClr val="FFCC66"/>
              </a:buClr>
            </a:pPr>
            <a:r>
              <a:rPr lang="en-US" altLang="en-US" sz="2000" b="1">
                <a:solidFill>
                  <a:srgbClr val="FFFF99"/>
                </a:solidFill>
              </a:rPr>
              <a:t>A basic weakness of direct spruing is the potential </a:t>
            </a:r>
          </a:p>
          <a:p>
            <a:pPr eaLnBrk="0" fontAlgn="base" hangingPunct="0">
              <a:lnSpc>
                <a:spcPct val="80000"/>
              </a:lnSpc>
              <a:spcAft>
                <a:spcPct val="0"/>
              </a:spcAft>
              <a:buClr>
                <a:srgbClr val="FFCC66"/>
              </a:buClr>
              <a:buNone/>
            </a:pPr>
            <a:r>
              <a:rPr lang="en-US" altLang="en-US" sz="2000" b="1">
                <a:solidFill>
                  <a:srgbClr val="FFFF99"/>
                </a:solidFill>
              </a:rPr>
              <a:t>     for suck-back porosity at the junction of restoration </a:t>
            </a:r>
          </a:p>
          <a:p>
            <a:pPr eaLnBrk="0" fontAlgn="base" hangingPunct="0">
              <a:lnSpc>
                <a:spcPct val="80000"/>
              </a:lnSpc>
              <a:spcAft>
                <a:spcPct val="0"/>
              </a:spcAft>
              <a:buClr>
                <a:srgbClr val="FFCC66"/>
              </a:buClr>
              <a:buNone/>
            </a:pPr>
            <a:r>
              <a:rPr lang="en-US" altLang="en-US" sz="2000" b="1">
                <a:solidFill>
                  <a:srgbClr val="FFFF99"/>
                </a:solidFill>
              </a:rPr>
              <a:t>     and the sprue </a:t>
            </a:r>
          </a:p>
        </p:txBody>
      </p:sp>
      <p:pic>
        <p:nvPicPr>
          <p:cNvPr id="48132" name="Picture 6" descr="dir spruing">
            <a:extLst>
              <a:ext uri="{FF2B5EF4-FFF2-40B4-BE49-F238E27FC236}">
                <a16:creationId xmlns:a16="http://schemas.microsoft.com/office/drawing/2014/main" id="{8019968D-6DE7-FB07-9EB5-96026F642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895600"/>
            <a:ext cx="2230438" cy="275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8D2B420B-4031-6F52-6313-467685ABFDE5}"/>
              </a:ext>
            </a:extLst>
          </p:cNvPr>
          <p:cNvSpPr>
            <a:spLocks noChangeArrowheads="1"/>
          </p:cNvSpPr>
          <p:nvPr/>
        </p:nvSpPr>
        <p:spPr bwMode="auto">
          <a:xfrm>
            <a:off x="4114800" y="8382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r>
              <a:rPr lang="en-US" altLang="en-US" sz="2800" b="1">
                <a:solidFill>
                  <a:srgbClr val="FF99FF"/>
                </a:solidFill>
              </a:rPr>
              <a:t>Indirect spruing</a:t>
            </a:r>
          </a:p>
        </p:txBody>
      </p:sp>
      <p:sp>
        <p:nvSpPr>
          <p:cNvPr id="50179" name="Rectangle 5">
            <a:extLst>
              <a:ext uri="{FF2B5EF4-FFF2-40B4-BE49-F238E27FC236}">
                <a16:creationId xmlns:a16="http://schemas.microsoft.com/office/drawing/2014/main" id="{ACED810C-7B11-88B9-33A3-7FFB39026BB4}"/>
              </a:ext>
            </a:extLst>
          </p:cNvPr>
          <p:cNvSpPr>
            <a:spLocks noChangeArrowheads="1"/>
          </p:cNvSpPr>
          <p:nvPr/>
        </p:nvSpPr>
        <p:spPr bwMode="auto">
          <a:xfrm>
            <a:off x="1828800" y="25908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buClr>
                <a:srgbClr val="FFCC66"/>
              </a:buClr>
            </a:pPr>
            <a:r>
              <a:rPr lang="en-US" altLang="en-US" sz="2000" b="1">
                <a:solidFill>
                  <a:srgbClr val="00CCFF"/>
                </a:solidFill>
              </a:rPr>
              <a:t>The casting alloy takes a circuitous (indirect) </a:t>
            </a:r>
          </a:p>
          <a:p>
            <a:pPr lvl="1" eaLnBrk="0" fontAlgn="base" hangingPunct="0">
              <a:lnSpc>
                <a:spcPct val="90000"/>
              </a:lnSpc>
              <a:spcAft>
                <a:spcPct val="0"/>
              </a:spcAft>
              <a:buClr>
                <a:srgbClr val="FFCC66"/>
              </a:buClr>
              <a:buNone/>
            </a:pPr>
            <a:r>
              <a:rPr lang="en-US" altLang="en-US" sz="2000" b="1">
                <a:solidFill>
                  <a:srgbClr val="00CCFF"/>
                </a:solidFill>
              </a:rPr>
              <a:t>route before it reaches the pattern areas, thus the </a:t>
            </a:r>
          </a:p>
          <a:p>
            <a:pPr lvl="1" eaLnBrk="0" fontAlgn="base" hangingPunct="0">
              <a:lnSpc>
                <a:spcPct val="90000"/>
              </a:lnSpc>
              <a:spcAft>
                <a:spcPct val="0"/>
              </a:spcAft>
              <a:buClr>
                <a:srgbClr val="FFCC66"/>
              </a:buClr>
              <a:buNone/>
            </a:pPr>
            <a:r>
              <a:rPr lang="en-US" altLang="en-US" sz="2000" b="1">
                <a:solidFill>
                  <a:srgbClr val="00CCFF"/>
                </a:solidFill>
              </a:rPr>
              <a:t>name </a:t>
            </a:r>
            <a:r>
              <a:rPr lang="en-US" altLang="en-US" sz="2000" b="1" i="1">
                <a:solidFill>
                  <a:srgbClr val="FFFF99"/>
                </a:solidFill>
              </a:rPr>
              <a:t>indirect </a:t>
            </a:r>
            <a:r>
              <a:rPr lang="en-US" altLang="en-US" sz="2000" b="1">
                <a:solidFill>
                  <a:srgbClr val="FFFF99"/>
                </a:solidFill>
              </a:rPr>
              <a:t>spruing.</a:t>
            </a:r>
          </a:p>
          <a:p>
            <a:pPr eaLnBrk="0" fontAlgn="base" hangingPunct="0">
              <a:lnSpc>
                <a:spcPct val="90000"/>
              </a:lnSpc>
              <a:spcAft>
                <a:spcPct val="0"/>
              </a:spcAft>
              <a:buClr>
                <a:srgbClr val="FFCC66"/>
              </a:buClr>
            </a:pPr>
            <a:r>
              <a:rPr lang="en-US" altLang="en-US" sz="2000" b="1">
                <a:solidFill>
                  <a:srgbClr val="00CCFF"/>
                </a:solidFill>
              </a:rPr>
              <a:t>The connector (or runner) bar is often 6- or 8-gauge round wax to which the wax pattern sprue formers are attached on one side with two larger ingot sprue formers on the other side, </a:t>
            </a:r>
          </a:p>
          <a:p>
            <a:pPr eaLnBrk="0" fontAlgn="base" hangingPunct="0">
              <a:lnSpc>
                <a:spcPct val="90000"/>
              </a:lnSpc>
              <a:spcAft>
                <a:spcPct val="0"/>
              </a:spcAft>
              <a:buClr>
                <a:srgbClr val="FFCC66"/>
              </a:buClr>
            </a:pPr>
            <a:r>
              <a:rPr lang="en-US" altLang="en-US" sz="2000" b="1">
                <a:solidFill>
                  <a:srgbClr val="00CCFF"/>
                </a:solidFill>
              </a:rPr>
              <a:t>Manifold – 10 gauge</a:t>
            </a:r>
          </a:p>
          <a:p>
            <a:pPr eaLnBrk="0" fontAlgn="base" hangingPunct="0">
              <a:lnSpc>
                <a:spcPct val="90000"/>
              </a:lnSpc>
              <a:spcAft>
                <a:spcPct val="0"/>
              </a:spcAft>
              <a:buClr>
                <a:srgbClr val="FFCC66"/>
              </a:buClr>
            </a:pPr>
            <a:endParaRPr lang="en-US" altLang="en-US" sz="2000" b="1">
              <a:solidFill>
                <a:srgbClr val="00CCFF"/>
              </a:solidFill>
            </a:endParaRPr>
          </a:p>
          <a:p>
            <a:pPr eaLnBrk="0" fontAlgn="base" hangingPunct="0">
              <a:spcAft>
                <a:spcPct val="0"/>
              </a:spcAft>
              <a:buClr>
                <a:srgbClr val="FFCC66"/>
              </a:buClr>
              <a:buNone/>
            </a:pPr>
            <a:r>
              <a:rPr lang="en-US" altLang="en-US" sz="2000" b="1">
                <a:solidFill>
                  <a:srgbClr val="FFFFCC"/>
                </a:solidFill>
              </a:rPr>
              <a:t>Advantages  </a:t>
            </a:r>
          </a:p>
          <a:p>
            <a:pPr eaLnBrk="0" fontAlgn="base" hangingPunct="0">
              <a:spcAft>
                <a:spcPct val="0"/>
              </a:spcAft>
              <a:buClr>
                <a:srgbClr val="FFCC66"/>
              </a:buClr>
            </a:pPr>
            <a:r>
              <a:rPr lang="en-US" altLang="en-US" sz="2000" b="1">
                <a:solidFill>
                  <a:srgbClr val="FFFFCC"/>
                </a:solidFill>
              </a:rPr>
              <a:t>greater predictability and reliability in casting</a:t>
            </a:r>
          </a:p>
          <a:p>
            <a:pPr eaLnBrk="0" fontAlgn="base" hangingPunct="0">
              <a:spcAft>
                <a:spcPct val="0"/>
              </a:spcAft>
              <a:buClr>
                <a:srgbClr val="FFCC66"/>
              </a:buClr>
            </a:pPr>
            <a:r>
              <a:rPr lang="en-US" altLang="en-US" sz="2000" b="1">
                <a:solidFill>
                  <a:srgbClr val="FFFFCC"/>
                </a:solidFill>
              </a:rPr>
              <a:t>Enhanced control of solidification shrinkage</a:t>
            </a:r>
          </a:p>
        </p:txBody>
      </p:sp>
      <p:pic>
        <p:nvPicPr>
          <p:cNvPr id="50180" name="Picture 7" descr="indir spruing">
            <a:extLst>
              <a:ext uri="{FF2B5EF4-FFF2-40B4-BE49-F238E27FC236}">
                <a16:creationId xmlns:a16="http://schemas.microsoft.com/office/drawing/2014/main" id="{C7973353-8929-0278-0F9E-FD7236E5F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228600"/>
            <a:ext cx="2474913" cy="2914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96BA15E3-E08A-52D6-D247-8895A8DD920D}"/>
              </a:ext>
            </a:extLst>
          </p:cNvPr>
          <p:cNvSpPr>
            <a:spLocks noGrp="1" noChangeArrowheads="1"/>
          </p:cNvSpPr>
          <p:nvPr>
            <p:ph type="title"/>
          </p:nvPr>
        </p:nvSpPr>
        <p:spPr/>
        <p:txBody>
          <a:bodyPr/>
          <a:lstStyle/>
          <a:p>
            <a:r>
              <a:rPr lang="en-US" altLang="en-US"/>
              <a:t>Sprue formers</a:t>
            </a:r>
          </a:p>
        </p:txBody>
      </p:sp>
      <p:sp>
        <p:nvSpPr>
          <p:cNvPr id="52227" name="Rectangle 5">
            <a:extLst>
              <a:ext uri="{FF2B5EF4-FFF2-40B4-BE49-F238E27FC236}">
                <a16:creationId xmlns:a16="http://schemas.microsoft.com/office/drawing/2014/main" id="{4F528394-59A3-BC35-2349-3E51357E9685}"/>
              </a:ext>
            </a:extLst>
          </p:cNvPr>
          <p:cNvSpPr>
            <a:spLocks noChangeArrowheads="1"/>
          </p:cNvSpPr>
          <p:nvPr/>
        </p:nvSpPr>
        <p:spPr bwMode="auto">
          <a:xfrm>
            <a:off x="2057401" y="2514600"/>
            <a:ext cx="8164513" cy="711200"/>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00FF00"/>
                </a:solidFill>
              </a:rPr>
              <a:t>GPT</a:t>
            </a:r>
            <a:r>
              <a:rPr lang="en-US" altLang="en-US" sz="2000" b="1">
                <a:solidFill>
                  <a:srgbClr val="FFFFCC"/>
                </a:solidFill>
              </a:rPr>
              <a:t> - A wax, plastic or metal pattern used to form the channel / channels</a:t>
            </a:r>
          </a:p>
          <a:p>
            <a:pPr eaLnBrk="0" fontAlgn="base" hangingPunct="0">
              <a:spcBef>
                <a:spcPct val="0"/>
              </a:spcBef>
              <a:spcAft>
                <a:spcPct val="0"/>
              </a:spcAft>
              <a:buClrTx/>
              <a:buNone/>
            </a:pPr>
            <a:r>
              <a:rPr lang="en-US" altLang="en-US" sz="2000" b="1">
                <a:solidFill>
                  <a:srgbClr val="FFFFCC"/>
                </a:solidFill>
              </a:rPr>
              <a:t> allowing molten metal to flow into a mold to make casting. </a:t>
            </a:r>
          </a:p>
        </p:txBody>
      </p:sp>
      <p:sp>
        <p:nvSpPr>
          <p:cNvPr id="52228" name="Rectangle 6">
            <a:extLst>
              <a:ext uri="{FF2B5EF4-FFF2-40B4-BE49-F238E27FC236}">
                <a16:creationId xmlns:a16="http://schemas.microsoft.com/office/drawing/2014/main" id="{136D83D3-F48A-E3BD-557A-5ABDE72AFC3F}"/>
              </a:ext>
            </a:extLst>
          </p:cNvPr>
          <p:cNvSpPr>
            <a:spLocks noChangeArrowheads="1"/>
          </p:cNvSpPr>
          <p:nvPr/>
        </p:nvSpPr>
        <p:spPr bwMode="auto">
          <a:xfrm>
            <a:off x="2209800" y="3124200"/>
            <a:ext cx="6248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200000"/>
              </a:lnSpc>
              <a:spcBef>
                <a:spcPct val="0"/>
              </a:spcBef>
              <a:spcAft>
                <a:spcPct val="0"/>
              </a:spcAft>
              <a:buClrTx/>
              <a:buNone/>
            </a:pPr>
            <a:endParaRPr lang="en-US" altLang="en-US" sz="1800">
              <a:solidFill>
                <a:srgbClr val="66FF33"/>
              </a:solidFill>
              <a:latin typeface="Arial Black" panose="020B0A04020102020204" pitchFamily="34" charset="0"/>
            </a:endParaRPr>
          </a:p>
          <a:p>
            <a:pPr lvl="1" eaLnBrk="0" fontAlgn="base" hangingPunct="0">
              <a:lnSpc>
                <a:spcPct val="200000"/>
              </a:lnSpc>
              <a:spcBef>
                <a:spcPct val="0"/>
              </a:spcBef>
              <a:spcAft>
                <a:spcPct val="0"/>
              </a:spcAft>
              <a:buClrTx/>
              <a:buBlip>
                <a:blip r:embed="rId3"/>
              </a:buBlip>
            </a:pPr>
            <a:r>
              <a:rPr lang="en-US" altLang="en-US" sz="1800">
                <a:solidFill>
                  <a:srgbClr val="FFFFCC"/>
                </a:solidFill>
                <a:latin typeface="Arial Black" panose="020B0A04020102020204" pitchFamily="34" charset="0"/>
              </a:rPr>
              <a:t> Wax </a:t>
            </a:r>
          </a:p>
          <a:p>
            <a:pPr lvl="1" eaLnBrk="0" fontAlgn="base" hangingPunct="0">
              <a:lnSpc>
                <a:spcPct val="200000"/>
              </a:lnSpc>
              <a:spcBef>
                <a:spcPct val="0"/>
              </a:spcBef>
              <a:spcAft>
                <a:spcPct val="0"/>
              </a:spcAft>
              <a:buClrTx/>
              <a:buBlip>
                <a:blip r:embed="rId3"/>
              </a:buBlip>
            </a:pPr>
            <a:r>
              <a:rPr lang="en-US" altLang="en-US" sz="1800">
                <a:solidFill>
                  <a:srgbClr val="FFFFCC"/>
                </a:solidFill>
                <a:latin typeface="Arial Black" panose="020B0A04020102020204" pitchFamily="34" charset="0"/>
              </a:rPr>
              <a:t> Plastic </a:t>
            </a:r>
          </a:p>
          <a:p>
            <a:pPr lvl="1" eaLnBrk="0" fontAlgn="base" hangingPunct="0">
              <a:lnSpc>
                <a:spcPct val="200000"/>
              </a:lnSpc>
              <a:spcBef>
                <a:spcPct val="0"/>
              </a:spcBef>
              <a:spcAft>
                <a:spcPct val="0"/>
              </a:spcAft>
              <a:buClrTx/>
              <a:buBlip>
                <a:blip r:embed="rId3"/>
              </a:buBlip>
            </a:pPr>
            <a:r>
              <a:rPr lang="en-US" altLang="en-US" sz="1800">
                <a:solidFill>
                  <a:srgbClr val="FFFFCC"/>
                </a:solidFill>
                <a:latin typeface="Arial Black" panose="020B0A04020102020204" pitchFamily="34" charset="0"/>
              </a:rPr>
              <a:t> Metal - Hollow and Solid</a:t>
            </a:r>
          </a:p>
          <a:p>
            <a:pPr lvl="1" eaLnBrk="0" fontAlgn="base" hangingPunct="0">
              <a:lnSpc>
                <a:spcPct val="200000"/>
              </a:lnSpc>
              <a:spcBef>
                <a:spcPct val="0"/>
              </a:spcBef>
              <a:spcAft>
                <a:spcPct val="0"/>
              </a:spcAft>
              <a:buClrTx/>
              <a:buBlip>
                <a:blip r:embed="rId3"/>
              </a:buBlip>
            </a:pPr>
            <a:endParaRPr lang="en-US" altLang="en-US" sz="1800">
              <a:solidFill>
                <a:srgbClr val="FFFFCC"/>
              </a:solidFill>
              <a:latin typeface="Arial Black" panose="020B0A04020102020204" pitchFamily="34" charset="0"/>
            </a:endParaRPr>
          </a:p>
        </p:txBody>
      </p:sp>
      <p:pic>
        <p:nvPicPr>
          <p:cNvPr id="52229" name="Picture 7" descr="sprue%20former">
            <a:extLst>
              <a:ext uri="{FF2B5EF4-FFF2-40B4-BE49-F238E27FC236}">
                <a16:creationId xmlns:a16="http://schemas.microsoft.com/office/drawing/2014/main" id="{5872FBA6-12D1-520B-0771-AA75F9CC8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86200"/>
            <a:ext cx="3657600" cy="16589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A8A9FC1-B3A0-9B97-0D5B-A20AF73F3B15}"/>
              </a:ext>
            </a:extLst>
          </p:cNvPr>
          <p:cNvSpPr>
            <a:spLocks noGrp="1" noChangeArrowheads="1"/>
          </p:cNvSpPr>
          <p:nvPr>
            <p:ph type="title"/>
          </p:nvPr>
        </p:nvSpPr>
        <p:spPr>
          <a:xfrm>
            <a:off x="1752600" y="914401"/>
            <a:ext cx="4343400" cy="696913"/>
          </a:xfrm>
        </p:spPr>
        <p:txBody>
          <a:bodyPr/>
          <a:lstStyle/>
          <a:p>
            <a:pPr algn="ctr"/>
            <a:r>
              <a:rPr lang="en-US" altLang="en-US" sz="3200" b="1"/>
              <a:t>Prefabricated</a:t>
            </a:r>
            <a:r>
              <a:rPr lang="en-US" altLang="en-US" sz="2800" b="1"/>
              <a:t> sprue formers</a:t>
            </a:r>
          </a:p>
        </p:txBody>
      </p:sp>
      <p:sp>
        <p:nvSpPr>
          <p:cNvPr id="54275" name="Rectangle 3">
            <a:extLst>
              <a:ext uri="{FF2B5EF4-FFF2-40B4-BE49-F238E27FC236}">
                <a16:creationId xmlns:a16="http://schemas.microsoft.com/office/drawing/2014/main" id="{AEE0E0B0-BCD8-B356-926A-1F1E8944753B}"/>
              </a:ext>
            </a:extLst>
          </p:cNvPr>
          <p:cNvSpPr>
            <a:spLocks noGrp="1" noChangeArrowheads="1"/>
          </p:cNvSpPr>
          <p:nvPr>
            <p:ph type="body" idx="1"/>
          </p:nvPr>
        </p:nvSpPr>
        <p:spPr>
          <a:xfrm>
            <a:off x="1905000" y="1828800"/>
            <a:ext cx="4191000" cy="1752600"/>
          </a:xfrm>
        </p:spPr>
        <p:txBody>
          <a:bodyPr/>
          <a:lstStyle/>
          <a:p>
            <a:pPr>
              <a:lnSpc>
                <a:spcPct val="90000"/>
              </a:lnSpc>
            </a:pPr>
            <a:r>
              <a:rPr lang="en-US" altLang="en-US" sz="2000" b="1">
                <a:solidFill>
                  <a:srgbClr val="FF99FF"/>
                </a:solidFill>
              </a:rPr>
              <a:t>To meet the needs of individual cases. </a:t>
            </a:r>
          </a:p>
          <a:p>
            <a:pPr>
              <a:lnSpc>
                <a:spcPct val="90000"/>
              </a:lnSpc>
            </a:pPr>
            <a:r>
              <a:rPr lang="en-US" altLang="en-US" sz="2000" b="1">
                <a:solidFill>
                  <a:srgbClr val="FF99FF"/>
                </a:solidFill>
              </a:rPr>
              <a:t>To obtain a predictable and time­saving method of spruing. </a:t>
            </a:r>
          </a:p>
          <a:p>
            <a:pPr>
              <a:lnSpc>
                <a:spcPct val="90000"/>
              </a:lnSpc>
            </a:pPr>
            <a:r>
              <a:rPr lang="en-US" altLang="en-US" sz="2000" b="1">
                <a:solidFill>
                  <a:srgbClr val="FF99FF"/>
                </a:solidFill>
              </a:rPr>
              <a:t>Wax wires</a:t>
            </a:r>
          </a:p>
        </p:txBody>
      </p:sp>
      <p:pic>
        <p:nvPicPr>
          <p:cNvPr id="54276" name="Picture 4" descr="sprue-hand">
            <a:extLst>
              <a:ext uri="{FF2B5EF4-FFF2-40B4-BE49-F238E27FC236}">
                <a16:creationId xmlns:a16="http://schemas.microsoft.com/office/drawing/2014/main" id="{ABC3FFAD-54AD-2FF9-9AA6-694736A6A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457201"/>
            <a:ext cx="3757612" cy="27797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5" descr="wax_sprues">
            <a:extLst>
              <a:ext uri="{FF2B5EF4-FFF2-40B4-BE49-F238E27FC236}">
                <a16:creationId xmlns:a16="http://schemas.microsoft.com/office/drawing/2014/main" id="{A60CEC5A-45A5-8138-9151-B4DB5E3EB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657600"/>
            <a:ext cx="2971800" cy="2819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4278" name="Picture 6" descr="Wax wirest">
            <a:extLst>
              <a:ext uri="{FF2B5EF4-FFF2-40B4-BE49-F238E27FC236}">
                <a16:creationId xmlns:a16="http://schemas.microsoft.com/office/drawing/2014/main" id="{7393CF20-D5FE-0587-37AA-EAD61B3B1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657600"/>
            <a:ext cx="3810000" cy="284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10D0963-2366-FE20-E4A0-8180CF377D02}"/>
              </a:ext>
            </a:extLst>
          </p:cNvPr>
          <p:cNvSpPr>
            <a:spLocks noGrp="1" noChangeArrowheads="1"/>
          </p:cNvSpPr>
          <p:nvPr>
            <p:ph type="title"/>
          </p:nvPr>
        </p:nvSpPr>
        <p:spPr/>
        <p:txBody>
          <a:bodyPr/>
          <a:lstStyle/>
          <a:p>
            <a:r>
              <a:rPr lang="en-US" altLang="en-US"/>
              <a:t>Sprue former placement</a:t>
            </a:r>
          </a:p>
        </p:txBody>
      </p:sp>
      <p:sp>
        <p:nvSpPr>
          <p:cNvPr id="56323" name="Rectangle 3">
            <a:extLst>
              <a:ext uri="{FF2B5EF4-FFF2-40B4-BE49-F238E27FC236}">
                <a16:creationId xmlns:a16="http://schemas.microsoft.com/office/drawing/2014/main" id="{53F095AB-0FA5-E554-25EF-632C477F1BAA}"/>
              </a:ext>
            </a:extLst>
          </p:cNvPr>
          <p:cNvSpPr>
            <a:spLocks noGrp="1" noChangeArrowheads="1"/>
          </p:cNvSpPr>
          <p:nvPr>
            <p:ph type="body" idx="1"/>
          </p:nvPr>
        </p:nvSpPr>
        <p:spPr>
          <a:xfrm>
            <a:off x="2133600" y="2438400"/>
            <a:ext cx="7772400" cy="2667000"/>
          </a:xfrm>
        </p:spPr>
        <p:txBody>
          <a:bodyPr/>
          <a:lstStyle/>
          <a:p>
            <a:r>
              <a:rPr lang="en-US" altLang="en-US" sz="2000" b="1"/>
              <a:t>Attachment can be done only when when wax pattern can be removed, flared for high density alloy and restricted for low density alloy</a:t>
            </a:r>
          </a:p>
          <a:p>
            <a:r>
              <a:rPr lang="en-US" altLang="en-US" sz="2000" b="1"/>
              <a:t>The sprue former attached to the </a:t>
            </a:r>
            <a:r>
              <a:rPr lang="en-US" altLang="en-US" sz="2000" b="1">
                <a:solidFill>
                  <a:srgbClr val="FF0000"/>
                </a:solidFill>
              </a:rPr>
              <a:t>thickest part of the pattern</a:t>
            </a:r>
          </a:p>
          <a:p>
            <a:pPr lvl="1">
              <a:buFontTx/>
              <a:buNone/>
            </a:pPr>
            <a:r>
              <a:rPr lang="en-US" altLang="en-US" sz="2000" b="1"/>
              <a:t>(Flow of molten metal from thick section to thin areas)</a:t>
            </a:r>
          </a:p>
          <a:p>
            <a:r>
              <a:rPr lang="en-US" altLang="en-US" sz="2000" b="1"/>
              <a:t>With thin anterior copings the most practical sprue location is the mid incisal area.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8EE3020-E41E-2D31-DBB4-240FCC09101E}"/>
              </a:ext>
            </a:extLst>
          </p:cNvPr>
          <p:cNvSpPr>
            <a:spLocks noGrp="1" noChangeArrowheads="1"/>
          </p:cNvSpPr>
          <p:nvPr>
            <p:ph type="title"/>
          </p:nvPr>
        </p:nvSpPr>
        <p:spPr/>
        <p:txBody>
          <a:bodyPr/>
          <a:lstStyle/>
          <a:p>
            <a:r>
              <a:rPr lang="en-US" altLang="en-US"/>
              <a:t>Sprue former gauge</a:t>
            </a:r>
          </a:p>
        </p:txBody>
      </p:sp>
      <p:sp>
        <p:nvSpPr>
          <p:cNvPr id="58371" name="Rectangle 3">
            <a:extLst>
              <a:ext uri="{FF2B5EF4-FFF2-40B4-BE49-F238E27FC236}">
                <a16:creationId xmlns:a16="http://schemas.microsoft.com/office/drawing/2014/main" id="{48D88B09-D160-1B20-D98D-2715C79B2259}"/>
              </a:ext>
            </a:extLst>
          </p:cNvPr>
          <p:cNvSpPr>
            <a:spLocks noGrp="1" noChangeArrowheads="1"/>
          </p:cNvSpPr>
          <p:nvPr>
            <p:ph type="body" idx="1"/>
          </p:nvPr>
        </p:nvSpPr>
        <p:spPr>
          <a:xfrm>
            <a:off x="2209800" y="1828800"/>
            <a:ext cx="7772400" cy="4495800"/>
          </a:xfrm>
        </p:spPr>
        <p:txBody>
          <a:bodyPr/>
          <a:lstStyle/>
          <a:p>
            <a:pPr>
              <a:lnSpc>
                <a:spcPct val="80000"/>
              </a:lnSpc>
            </a:pPr>
            <a:r>
              <a:rPr lang="en-US" altLang="en-US" sz="2000" b="1">
                <a:solidFill>
                  <a:srgbClr val="00FF00"/>
                </a:solidFill>
              </a:rPr>
              <a:t>A pattern sprue former of sufficient size should be selected to supply the volume of alloy required of the patterns to be cast. </a:t>
            </a:r>
          </a:p>
          <a:p>
            <a:pPr>
              <a:lnSpc>
                <a:spcPct val="80000"/>
              </a:lnSpc>
            </a:pPr>
            <a:endParaRPr lang="en-US" altLang="en-US" sz="2000" b="1">
              <a:solidFill>
                <a:srgbClr val="00FF00"/>
              </a:solidFill>
            </a:endParaRPr>
          </a:p>
          <a:p>
            <a:pPr>
              <a:lnSpc>
                <a:spcPct val="80000"/>
              </a:lnSpc>
            </a:pPr>
            <a:r>
              <a:rPr lang="en-US" altLang="en-US" sz="2000" b="1">
                <a:solidFill>
                  <a:srgbClr val="FF99FF"/>
                </a:solidFill>
              </a:rPr>
              <a:t>The round wax sprue formers are conveniently identified with a gauge number (ie, 10, 8, 6).</a:t>
            </a:r>
          </a:p>
          <a:p>
            <a:pPr>
              <a:lnSpc>
                <a:spcPct val="80000"/>
              </a:lnSpc>
            </a:pPr>
            <a:endParaRPr lang="en-US" altLang="en-US" sz="2000" b="1">
              <a:solidFill>
                <a:srgbClr val="FF99FF"/>
              </a:solidFill>
            </a:endParaRPr>
          </a:p>
          <a:p>
            <a:pPr>
              <a:lnSpc>
                <a:spcPct val="80000"/>
              </a:lnSpc>
            </a:pPr>
            <a:r>
              <a:rPr lang="en-US" altLang="en-US" sz="2000" b="1">
                <a:solidFill>
                  <a:srgbClr val="FFFF99"/>
                </a:solidFill>
              </a:rPr>
              <a:t>Double or same as the thickest area of the wax pattern</a:t>
            </a:r>
            <a:r>
              <a:rPr lang="en-US" altLang="en-US" sz="2000" b="1">
                <a:solidFill>
                  <a:srgbClr val="FF99FF"/>
                </a:solidFill>
              </a:rPr>
              <a:t> </a:t>
            </a:r>
          </a:p>
          <a:p>
            <a:pPr>
              <a:lnSpc>
                <a:spcPct val="80000"/>
              </a:lnSpc>
            </a:pPr>
            <a:endParaRPr lang="en-US" altLang="en-US" sz="2000" b="1">
              <a:solidFill>
                <a:srgbClr val="FF99FF"/>
              </a:solidFill>
            </a:endParaRPr>
          </a:p>
          <a:p>
            <a:pPr>
              <a:lnSpc>
                <a:spcPct val="80000"/>
              </a:lnSpc>
            </a:pPr>
            <a:r>
              <a:rPr lang="en-US" altLang="en-US" sz="2000" b="1">
                <a:solidFill>
                  <a:srgbClr val="FF99FF"/>
                </a:solidFill>
              </a:rPr>
              <a:t>The larger the number, the smaller the sprue formers diameter.</a:t>
            </a:r>
          </a:p>
          <a:p>
            <a:pPr>
              <a:lnSpc>
                <a:spcPct val="80000"/>
              </a:lnSpc>
              <a:buFontTx/>
              <a:buNone/>
            </a:pPr>
            <a:endParaRPr lang="en-US" altLang="en-US" sz="2000" b="1">
              <a:solidFill>
                <a:srgbClr val="FF99FF"/>
              </a:solidFill>
            </a:endParaRPr>
          </a:p>
          <a:p>
            <a:pPr>
              <a:lnSpc>
                <a:spcPct val="80000"/>
              </a:lnSpc>
            </a:pPr>
            <a:r>
              <a:rPr lang="en-US" altLang="en-US" sz="2000" b="1">
                <a:solidFill>
                  <a:srgbClr val="FF99FF"/>
                </a:solidFill>
              </a:rPr>
              <a:t>Alloy manufacturers invariably include size recommendations with their alloys</a:t>
            </a:r>
          </a:p>
          <a:p>
            <a:pPr>
              <a:lnSpc>
                <a:spcPct val="80000"/>
              </a:lnSpc>
            </a:pPr>
            <a:endParaRPr lang="en-US" altLang="en-US" sz="2000" b="1">
              <a:solidFill>
                <a:srgbClr val="FF99FF"/>
              </a:solidFill>
            </a:endParaRPr>
          </a:p>
          <a:p>
            <a:pPr>
              <a:lnSpc>
                <a:spcPct val="80000"/>
              </a:lnSpc>
            </a:pPr>
            <a:r>
              <a:rPr lang="en-US" altLang="en-US" sz="2000" b="1">
                <a:solidFill>
                  <a:srgbClr val="FF99FF"/>
                </a:solidFill>
              </a:rPr>
              <a:t>With </a:t>
            </a:r>
            <a:r>
              <a:rPr lang="en-US" altLang="en-US" sz="2000" b="1">
                <a:solidFill>
                  <a:srgbClr val="FFFF99"/>
                </a:solidFill>
              </a:rPr>
              <a:t>indirect spruing,</a:t>
            </a:r>
            <a:r>
              <a:rPr lang="en-US" altLang="en-US" sz="2000" b="1">
                <a:solidFill>
                  <a:srgbClr val="FF99FF"/>
                </a:solidFill>
              </a:rPr>
              <a:t> the reservoir should be equal to or larger than the thickest cross-sectional area of the largest pattern.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F97B5859-8232-15FE-0B52-09DA17A35D4D}"/>
              </a:ext>
            </a:extLst>
          </p:cNvPr>
          <p:cNvSpPr>
            <a:spLocks noGrp="1" noChangeArrowheads="1"/>
          </p:cNvSpPr>
          <p:nvPr>
            <p:ph type="title"/>
          </p:nvPr>
        </p:nvSpPr>
        <p:spPr/>
        <p:txBody>
          <a:bodyPr/>
          <a:lstStyle/>
          <a:p>
            <a:r>
              <a:rPr lang="en-US" altLang="en-US"/>
              <a:t>Sprue former position</a:t>
            </a:r>
          </a:p>
        </p:txBody>
      </p:sp>
      <p:sp>
        <p:nvSpPr>
          <p:cNvPr id="60419" name="Rectangle 5">
            <a:extLst>
              <a:ext uri="{FF2B5EF4-FFF2-40B4-BE49-F238E27FC236}">
                <a16:creationId xmlns:a16="http://schemas.microsoft.com/office/drawing/2014/main" id="{0D929344-9050-BD94-CAD2-EAB211D1486C}"/>
              </a:ext>
            </a:extLst>
          </p:cNvPr>
          <p:cNvSpPr>
            <a:spLocks noChangeArrowheads="1"/>
          </p:cNvSpPr>
          <p:nvPr/>
        </p:nvSpPr>
        <p:spPr bwMode="auto">
          <a:xfrm>
            <a:off x="3514725" y="2832101"/>
            <a:ext cx="457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000" b="1">
                <a:solidFill>
                  <a:srgbClr val="FFFFCC"/>
                </a:solidFill>
              </a:rPr>
              <a:t>  Occlusal surface</a:t>
            </a:r>
          </a:p>
          <a:p>
            <a:pPr eaLnBrk="0" fontAlgn="base" hangingPunct="0">
              <a:lnSpc>
                <a:spcPct val="150000"/>
              </a:lnSpc>
              <a:spcBef>
                <a:spcPct val="0"/>
              </a:spcBef>
              <a:spcAft>
                <a:spcPct val="0"/>
              </a:spcAft>
              <a:buClrTx/>
              <a:buBlip>
                <a:blip r:embed="rId3"/>
              </a:buBlip>
            </a:pPr>
            <a:r>
              <a:rPr lang="en-US" altLang="en-US" sz="2000" b="1">
                <a:solidFill>
                  <a:srgbClr val="FFFFCC"/>
                </a:solidFill>
              </a:rPr>
              <a:t>  Proximal</a:t>
            </a:r>
          </a:p>
          <a:p>
            <a:pPr eaLnBrk="0" fontAlgn="base" hangingPunct="0">
              <a:lnSpc>
                <a:spcPct val="150000"/>
              </a:lnSpc>
              <a:spcBef>
                <a:spcPct val="0"/>
              </a:spcBef>
              <a:spcAft>
                <a:spcPct val="0"/>
              </a:spcAft>
              <a:buClrTx/>
              <a:buBlip>
                <a:blip r:embed="rId3"/>
              </a:buBlip>
            </a:pPr>
            <a:r>
              <a:rPr lang="en-US" altLang="en-US" sz="2000" b="1">
                <a:solidFill>
                  <a:srgbClr val="FFFFCC"/>
                </a:solidFill>
              </a:rPr>
              <a:t>  Below the non functional cusp</a:t>
            </a:r>
          </a:p>
          <a:p>
            <a:pPr eaLnBrk="0" fontAlgn="base" hangingPunct="0">
              <a:lnSpc>
                <a:spcPct val="150000"/>
              </a:lnSpc>
              <a:spcBef>
                <a:spcPct val="0"/>
              </a:spcBef>
              <a:spcAft>
                <a:spcPct val="0"/>
              </a:spcAft>
              <a:buClrTx/>
              <a:buBlip>
                <a:blip r:embed="rId3"/>
              </a:buBlip>
            </a:pPr>
            <a:r>
              <a:rPr lang="en-US" altLang="en-US" sz="2000" b="1">
                <a:solidFill>
                  <a:srgbClr val="FFFFCC"/>
                </a:solidFill>
              </a:rPr>
              <a:t>  Ideal area – point of greatest bulk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4F2CD1C-B25E-DE6A-0341-2844E7C26074}"/>
              </a:ext>
            </a:extLst>
          </p:cNvPr>
          <p:cNvSpPr>
            <a:spLocks noChangeArrowheads="1"/>
          </p:cNvSpPr>
          <p:nvPr/>
        </p:nvSpPr>
        <p:spPr bwMode="auto">
          <a:xfrm>
            <a:off x="4191001" y="3276601"/>
            <a:ext cx="3922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endParaRPr lang="en-US" altLang="en-US" sz="4000" b="1">
              <a:solidFill>
                <a:srgbClr val="FF99FF"/>
              </a:solidFill>
              <a:latin typeface="Monotype Corsiva" panose="03010101010201010101" pitchFamily="66" charset="0"/>
            </a:endParaRPr>
          </a:p>
        </p:txBody>
      </p:sp>
      <p:sp>
        <p:nvSpPr>
          <p:cNvPr id="7171" name="Rectangle 6">
            <a:extLst>
              <a:ext uri="{FF2B5EF4-FFF2-40B4-BE49-F238E27FC236}">
                <a16:creationId xmlns:a16="http://schemas.microsoft.com/office/drawing/2014/main" id="{2550EC9B-8E77-BC07-0FD4-3B710A9BBDF9}"/>
              </a:ext>
            </a:extLst>
          </p:cNvPr>
          <p:cNvSpPr>
            <a:spLocks noGrp="1" noChangeArrowheads="1"/>
          </p:cNvSpPr>
          <p:nvPr>
            <p:ph type="title"/>
          </p:nvPr>
        </p:nvSpPr>
        <p:spPr/>
        <p:txBody>
          <a:bodyPr/>
          <a:lstStyle/>
          <a:p>
            <a:pPr algn="ctr"/>
            <a:r>
              <a:rPr lang="en-US" altLang="en-US"/>
              <a:t>Contents.....</a:t>
            </a:r>
          </a:p>
        </p:txBody>
      </p:sp>
      <p:sp>
        <p:nvSpPr>
          <p:cNvPr id="7172" name="Rectangle 7">
            <a:extLst>
              <a:ext uri="{FF2B5EF4-FFF2-40B4-BE49-F238E27FC236}">
                <a16:creationId xmlns:a16="http://schemas.microsoft.com/office/drawing/2014/main" id="{370E10AE-2916-6ACD-F076-26B48756F58D}"/>
              </a:ext>
            </a:extLst>
          </p:cNvPr>
          <p:cNvSpPr>
            <a:spLocks noChangeArrowheads="1"/>
          </p:cNvSpPr>
          <p:nvPr/>
        </p:nvSpPr>
        <p:spPr bwMode="auto">
          <a:xfrm>
            <a:off x="1676400" y="1676401"/>
            <a:ext cx="449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400">
                <a:solidFill>
                  <a:srgbClr val="FFFFCC"/>
                </a:solidFill>
              </a:rPr>
              <a:t>Introduction</a:t>
            </a:r>
          </a:p>
          <a:p>
            <a:pPr eaLnBrk="0" fontAlgn="base" hangingPunct="0">
              <a:lnSpc>
                <a:spcPct val="150000"/>
              </a:lnSpc>
              <a:spcBef>
                <a:spcPct val="0"/>
              </a:spcBef>
              <a:spcAft>
                <a:spcPct val="0"/>
              </a:spcAft>
              <a:buClrTx/>
              <a:buBlip>
                <a:blip r:embed="rId3"/>
              </a:buBlip>
            </a:pPr>
            <a:r>
              <a:rPr lang="en-US" altLang="en-US" sz="2400">
                <a:solidFill>
                  <a:srgbClr val="FFFFCC"/>
                </a:solidFill>
              </a:rPr>
              <a:t>History</a:t>
            </a:r>
          </a:p>
          <a:p>
            <a:pPr eaLnBrk="0" fontAlgn="base" hangingPunct="0">
              <a:lnSpc>
                <a:spcPct val="150000"/>
              </a:lnSpc>
              <a:spcBef>
                <a:spcPct val="0"/>
              </a:spcBef>
              <a:spcAft>
                <a:spcPct val="0"/>
              </a:spcAft>
              <a:buClrTx/>
              <a:buBlip>
                <a:blip r:embed="rId3"/>
              </a:buBlip>
            </a:pPr>
            <a:r>
              <a:rPr lang="en-US" altLang="en-US" sz="2400">
                <a:solidFill>
                  <a:srgbClr val="FFFFCC"/>
                </a:solidFill>
              </a:rPr>
              <a:t>Glossary of Prosthodontic terms</a:t>
            </a:r>
          </a:p>
          <a:p>
            <a:pPr eaLnBrk="0" fontAlgn="base" hangingPunct="0">
              <a:lnSpc>
                <a:spcPct val="150000"/>
              </a:lnSpc>
              <a:spcBef>
                <a:spcPct val="0"/>
              </a:spcBef>
              <a:spcAft>
                <a:spcPct val="0"/>
              </a:spcAft>
              <a:buClrTx/>
              <a:buBlip>
                <a:blip r:embed="rId3"/>
              </a:buBlip>
            </a:pPr>
            <a:r>
              <a:rPr lang="en-US" altLang="en-US" sz="2400">
                <a:solidFill>
                  <a:srgbClr val="FFFFCC"/>
                </a:solidFill>
              </a:rPr>
              <a:t>Basic cavity designs</a:t>
            </a:r>
          </a:p>
          <a:p>
            <a:pPr eaLnBrk="0" fontAlgn="base" hangingPunct="0">
              <a:lnSpc>
                <a:spcPct val="150000"/>
              </a:lnSpc>
              <a:spcBef>
                <a:spcPct val="0"/>
              </a:spcBef>
              <a:spcAft>
                <a:spcPct val="0"/>
              </a:spcAft>
              <a:buClrTx/>
              <a:buBlip>
                <a:blip r:embed="rId3"/>
              </a:buBlip>
            </a:pPr>
            <a:r>
              <a:rPr lang="en-US" altLang="en-US" sz="2400">
                <a:solidFill>
                  <a:srgbClr val="FFFFCC"/>
                </a:solidFill>
              </a:rPr>
              <a:t>Die Materials</a:t>
            </a:r>
          </a:p>
          <a:p>
            <a:pPr eaLnBrk="0" fontAlgn="base" hangingPunct="0">
              <a:lnSpc>
                <a:spcPct val="150000"/>
              </a:lnSpc>
              <a:spcBef>
                <a:spcPct val="0"/>
              </a:spcBef>
              <a:spcAft>
                <a:spcPct val="0"/>
              </a:spcAft>
              <a:buClrTx/>
              <a:buBlip>
                <a:blip r:embed="rId3"/>
              </a:buBlip>
            </a:pPr>
            <a:r>
              <a:rPr lang="en-US" altLang="en-US" sz="2400">
                <a:solidFill>
                  <a:srgbClr val="FFFFCC"/>
                </a:solidFill>
              </a:rPr>
              <a:t>Wax Pattern</a:t>
            </a:r>
          </a:p>
          <a:p>
            <a:pPr eaLnBrk="0" fontAlgn="base" hangingPunct="0">
              <a:lnSpc>
                <a:spcPct val="150000"/>
              </a:lnSpc>
              <a:spcBef>
                <a:spcPct val="0"/>
              </a:spcBef>
              <a:spcAft>
                <a:spcPct val="0"/>
              </a:spcAft>
              <a:buClrTx/>
              <a:buBlip>
                <a:blip r:embed="rId3"/>
              </a:buBlip>
            </a:pPr>
            <a:r>
              <a:rPr lang="en-US" altLang="en-US" sz="2400">
                <a:solidFill>
                  <a:srgbClr val="FFFFCC"/>
                </a:solidFill>
              </a:rPr>
              <a:t>Sprue Design</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Ring/ liners</a:t>
            </a:r>
          </a:p>
        </p:txBody>
      </p:sp>
      <p:sp>
        <p:nvSpPr>
          <p:cNvPr id="7173" name="Rectangle 8">
            <a:extLst>
              <a:ext uri="{FF2B5EF4-FFF2-40B4-BE49-F238E27FC236}">
                <a16:creationId xmlns:a16="http://schemas.microsoft.com/office/drawing/2014/main" id="{0BA6D3A3-1DF5-F89C-30F1-175C16C71E3D}"/>
              </a:ext>
            </a:extLst>
          </p:cNvPr>
          <p:cNvSpPr>
            <a:spLocks noChangeArrowheads="1"/>
          </p:cNvSpPr>
          <p:nvPr/>
        </p:nvSpPr>
        <p:spPr bwMode="auto">
          <a:xfrm>
            <a:off x="5943601" y="1622426"/>
            <a:ext cx="46386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ClrTx/>
              <a:buBlip>
                <a:blip r:embed="rId3"/>
              </a:buBlip>
            </a:pPr>
            <a:r>
              <a:rPr lang="en-US" altLang="en-US" sz="2400">
                <a:solidFill>
                  <a:srgbClr val="FFFFCC"/>
                </a:solidFill>
              </a:rPr>
              <a:t>Investments and procedures</a:t>
            </a:r>
          </a:p>
          <a:p>
            <a:pPr eaLnBrk="0" fontAlgn="base" hangingPunct="0">
              <a:lnSpc>
                <a:spcPct val="150000"/>
              </a:lnSpc>
              <a:spcBef>
                <a:spcPct val="0"/>
              </a:spcBef>
              <a:spcAft>
                <a:spcPct val="0"/>
              </a:spcAft>
              <a:buClrTx/>
              <a:buBlip>
                <a:blip r:embed="rId3"/>
              </a:buBlip>
            </a:pPr>
            <a:r>
              <a:rPr lang="en-US" altLang="en-US" sz="2400">
                <a:solidFill>
                  <a:srgbClr val="FFFFCC"/>
                </a:solidFill>
              </a:rPr>
              <a:t>Burn Out procedure</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Machine and Crucible</a:t>
            </a:r>
          </a:p>
          <a:p>
            <a:pPr eaLnBrk="0" fontAlgn="base" hangingPunct="0">
              <a:lnSpc>
                <a:spcPct val="150000"/>
              </a:lnSpc>
              <a:spcBef>
                <a:spcPct val="0"/>
              </a:spcBef>
              <a:spcAft>
                <a:spcPct val="0"/>
              </a:spcAft>
              <a:buClrTx/>
              <a:buBlip>
                <a:blip r:embed="rId3"/>
              </a:buBlip>
            </a:pPr>
            <a:r>
              <a:rPr lang="en-US" altLang="en-US" sz="2400">
                <a:solidFill>
                  <a:srgbClr val="FFFFCC"/>
                </a:solidFill>
              </a:rPr>
              <a:t>Ringless casting system</a:t>
            </a:r>
          </a:p>
          <a:p>
            <a:pPr eaLnBrk="0" fontAlgn="base" hangingPunct="0">
              <a:lnSpc>
                <a:spcPct val="150000"/>
              </a:lnSpc>
              <a:spcBef>
                <a:spcPct val="0"/>
              </a:spcBef>
              <a:spcAft>
                <a:spcPct val="0"/>
              </a:spcAft>
              <a:buClrTx/>
              <a:buBlip>
                <a:blip r:embed="rId3"/>
              </a:buBlip>
            </a:pPr>
            <a:r>
              <a:rPr lang="en-US" altLang="en-US" sz="2400">
                <a:solidFill>
                  <a:srgbClr val="FFFFCC"/>
                </a:solidFill>
              </a:rPr>
              <a:t>Casting Defects</a:t>
            </a:r>
          </a:p>
          <a:p>
            <a:pPr eaLnBrk="0" fontAlgn="base" hangingPunct="0">
              <a:lnSpc>
                <a:spcPct val="150000"/>
              </a:lnSpc>
              <a:spcBef>
                <a:spcPct val="0"/>
              </a:spcBef>
              <a:spcAft>
                <a:spcPct val="0"/>
              </a:spcAft>
              <a:buClrTx/>
              <a:buBlip>
                <a:blip r:embed="rId3"/>
              </a:buBlip>
            </a:pPr>
            <a:r>
              <a:rPr lang="en-US" altLang="en-US" sz="2400">
                <a:solidFill>
                  <a:srgbClr val="FFFFCC"/>
                </a:solidFill>
              </a:rPr>
              <a:t>Methods of Compensation</a:t>
            </a:r>
          </a:p>
          <a:p>
            <a:pPr eaLnBrk="0" fontAlgn="base" hangingPunct="0">
              <a:lnSpc>
                <a:spcPct val="150000"/>
              </a:lnSpc>
              <a:spcBef>
                <a:spcPct val="0"/>
              </a:spcBef>
              <a:spcAft>
                <a:spcPct val="0"/>
              </a:spcAft>
              <a:buClrTx/>
              <a:buBlip>
                <a:blip r:embed="rId3"/>
              </a:buBlip>
            </a:pPr>
            <a:r>
              <a:rPr lang="en-US" altLang="en-US" sz="2400">
                <a:solidFill>
                  <a:srgbClr val="FFFFCC"/>
                </a:solidFill>
              </a:rPr>
              <a:t>Recent Advances</a:t>
            </a:r>
          </a:p>
          <a:p>
            <a:pPr eaLnBrk="0" fontAlgn="base" hangingPunct="0">
              <a:lnSpc>
                <a:spcPct val="150000"/>
              </a:lnSpc>
              <a:spcBef>
                <a:spcPct val="0"/>
              </a:spcBef>
              <a:spcAft>
                <a:spcPct val="0"/>
              </a:spcAft>
              <a:buClrTx/>
              <a:buBlip>
                <a:blip r:embed="rId3"/>
              </a:buBlip>
            </a:pPr>
            <a:r>
              <a:rPr lang="en-US" altLang="en-US" sz="2400">
                <a:solidFill>
                  <a:srgbClr val="FFFFCC"/>
                </a:solidFill>
              </a:rPr>
              <a:t>Conclusion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09B8416-92E0-9B98-3409-E64B2E7C6A61}"/>
              </a:ext>
            </a:extLst>
          </p:cNvPr>
          <p:cNvSpPr>
            <a:spLocks noGrp="1" noChangeArrowheads="1"/>
          </p:cNvSpPr>
          <p:nvPr>
            <p:ph type="title"/>
          </p:nvPr>
        </p:nvSpPr>
        <p:spPr/>
        <p:txBody>
          <a:bodyPr/>
          <a:lstStyle/>
          <a:p>
            <a:r>
              <a:rPr lang="en-US" altLang="en-US"/>
              <a:t>Sprue former direction</a:t>
            </a:r>
          </a:p>
        </p:txBody>
      </p:sp>
      <p:sp>
        <p:nvSpPr>
          <p:cNvPr id="62467" name="Rectangle 4">
            <a:extLst>
              <a:ext uri="{FF2B5EF4-FFF2-40B4-BE49-F238E27FC236}">
                <a16:creationId xmlns:a16="http://schemas.microsoft.com/office/drawing/2014/main" id="{BEA5025C-0A14-28DD-0890-43B5E3301F89}"/>
              </a:ext>
            </a:extLst>
          </p:cNvPr>
          <p:cNvSpPr>
            <a:spLocks noGrp="1" noChangeArrowheads="1"/>
          </p:cNvSpPr>
          <p:nvPr>
            <p:ph type="body" idx="1"/>
          </p:nvPr>
        </p:nvSpPr>
        <p:spPr>
          <a:xfrm>
            <a:off x="2209800" y="2057400"/>
            <a:ext cx="7772400" cy="990600"/>
          </a:xfrm>
        </p:spPr>
        <p:txBody>
          <a:bodyPr/>
          <a:lstStyle/>
          <a:p>
            <a:r>
              <a:rPr lang="en-US" altLang="en-US" sz="2000" b="1"/>
              <a:t>Directed away from thin delicate parts of the pattern</a:t>
            </a:r>
          </a:p>
          <a:p>
            <a:r>
              <a:rPr lang="en-US" altLang="en-US" sz="2000" b="1"/>
              <a:t>Should not be attached at right angles</a:t>
            </a:r>
          </a:p>
        </p:txBody>
      </p:sp>
      <p:pic>
        <p:nvPicPr>
          <p:cNvPr id="62468" name="Picture 5" descr="sp direction">
            <a:extLst>
              <a:ext uri="{FF2B5EF4-FFF2-40B4-BE49-F238E27FC236}">
                <a16:creationId xmlns:a16="http://schemas.microsoft.com/office/drawing/2014/main" id="{042BAE69-BBD4-D943-5315-DEBF63FEE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505200"/>
            <a:ext cx="3560763" cy="2438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6321393-57CA-F6D0-0D27-C8D5A15C020D}"/>
              </a:ext>
            </a:extLst>
          </p:cNvPr>
          <p:cNvSpPr>
            <a:spLocks noGrp="1" noChangeArrowheads="1"/>
          </p:cNvSpPr>
          <p:nvPr>
            <p:ph type="title"/>
          </p:nvPr>
        </p:nvSpPr>
        <p:spPr/>
        <p:txBody>
          <a:bodyPr/>
          <a:lstStyle/>
          <a:p>
            <a:pPr algn="ctr"/>
            <a:r>
              <a:rPr lang="en-US" altLang="en-US"/>
              <a:t>Sprue former length</a:t>
            </a:r>
          </a:p>
        </p:txBody>
      </p:sp>
      <p:sp>
        <p:nvSpPr>
          <p:cNvPr id="64515" name="Rectangle 3">
            <a:extLst>
              <a:ext uri="{FF2B5EF4-FFF2-40B4-BE49-F238E27FC236}">
                <a16:creationId xmlns:a16="http://schemas.microsoft.com/office/drawing/2014/main" id="{F0E63D53-CDE6-897A-2278-6DA5D3A0C4CB}"/>
              </a:ext>
            </a:extLst>
          </p:cNvPr>
          <p:cNvSpPr>
            <a:spLocks noGrp="1" noChangeArrowheads="1"/>
          </p:cNvSpPr>
          <p:nvPr>
            <p:ph type="body" idx="1"/>
          </p:nvPr>
        </p:nvSpPr>
        <p:spPr>
          <a:xfrm>
            <a:off x="1981200" y="2438400"/>
            <a:ext cx="7772400" cy="3505200"/>
          </a:xfrm>
        </p:spPr>
        <p:txBody>
          <a:bodyPr/>
          <a:lstStyle/>
          <a:p>
            <a:pPr>
              <a:lnSpc>
                <a:spcPct val="80000"/>
              </a:lnSpc>
            </a:pPr>
            <a:r>
              <a:rPr lang="en-US" altLang="en-US" sz="2000" b="1"/>
              <a:t>With the direct spruing method, the sprue</a:t>
            </a:r>
          </a:p>
          <a:p>
            <a:pPr lvl="1">
              <a:lnSpc>
                <a:spcPct val="80000"/>
              </a:lnSpc>
              <a:buFontTx/>
              <a:buNone/>
            </a:pPr>
            <a:r>
              <a:rPr lang="en-US" altLang="en-US" sz="2000" b="1"/>
              <a:t> former should be long enough to position </a:t>
            </a:r>
          </a:p>
          <a:p>
            <a:pPr lvl="1">
              <a:lnSpc>
                <a:spcPct val="80000"/>
              </a:lnSpc>
              <a:buFontTx/>
              <a:buNone/>
            </a:pPr>
            <a:r>
              <a:rPr lang="en-US" altLang="en-US" sz="2000" b="1"/>
              <a:t>the wax patterns outside the heat center of </a:t>
            </a:r>
          </a:p>
          <a:p>
            <a:pPr lvl="1">
              <a:lnSpc>
                <a:spcPct val="80000"/>
              </a:lnSpc>
              <a:buFontTx/>
              <a:buNone/>
            </a:pPr>
            <a:r>
              <a:rPr lang="en-US" altLang="en-US" sz="2000" b="1"/>
              <a:t>the ring and into a cold zone </a:t>
            </a:r>
          </a:p>
          <a:p>
            <a:pPr lvl="1">
              <a:lnSpc>
                <a:spcPct val="80000"/>
              </a:lnSpc>
              <a:buFontTx/>
              <a:buNone/>
            </a:pPr>
            <a:endParaRPr lang="en-US" altLang="en-US" sz="2000" b="1"/>
          </a:p>
          <a:p>
            <a:pPr lvl="1">
              <a:lnSpc>
                <a:spcPct val="80000"/>
              </a:lnSpc>
            </a:pPr>
            <a:endParaRPr lang="en-US" altLang="en-US" sz="2000" b="1"/>
          </a:p>
          <a:p>
            <a:pPr>
              <a:lnSpc>
                <a:spcPct val="80000"/>
              </a:lnSpc>
            </a:pPr>
            <a:r>
              <a:rPr lang="en-US" altLang="en-US" sz="2000" b="1"/>
              <a:t> The actual length of the sprue former will vary with the type and size of the </a:t>
            </a:r>
            <a:r>
              <a:rPr lang="en-US" altLang="en-US" sz="2000" b="1">
                <a:solidFill>
                  <a:srgbClr val="FF99FF"/>
                </a:solidFill>
              </a:rPr>
              <a:t>crucible former and the casting ring</a:t>
            </a:r>
            <a:r>
              <a:rPr lang="en-US" altLang="en-US" sz="2000" b="1"/>
              <a:t> used.</a:t>
            </a:r>
          </a:p>
          <a:p>
            <a:pPr>
              <a:lnSpc>
                <a:spcPct val="80000"/>
              </a:lnSpc>
            </a:pPr>
            <a:endParaRPr lang="en-US" altLang="en-US" sz="2000" b="1"/>
          </a:p>
          <a:p>
            <a:pPr>
              <a:lnSpc>
                <a:spcPct val="80000"/>
              </a:lnSpc>
            </a:pPr>
            <a:r>
              <a:rPr lang="en-US" altLang="en-US" sz="2000" b="1"/>
              <a:t>Top of the wax pattern should be within </a:t>
            </a:r>
            <a:r>
              <a:rPr lang="en-US" altLang="en-US" sz="2000" b="1">
                <a:solidFill>
                  <a:srgbClr val="00FF00"/>
                </a:solidFill>
              </a:rPr>
              <a:t>6mm</a:t>
            </a:r>
            <a:r>
              <a:rPr lang="en-US" altLang="en-US" sz="2000" b="1"/>
              <a:t> of the open end of the ring ( </a:t>
            </a:r>
            <a:r>
              <a:rPr lang="en-US" altLang="en-US" sz="2000" b="1">
                <a:solidFill>
                  <a:srgbClr val="00FF00"/>
                </a:solidFill>
              </a:rPr>
              <a:t>3 to 4 mm</a:t>
            </a:r>
            <a:r>
              <a:rPr lang="en-US" altLang="en-US" sz="2000" b="1"/>
              <a:t> for phosphate bonded investment) - Venting of gases</a:t>
            </a:r>
          </a:p>
          <a:p>
            <a:pPr>
              <a:lnSpc>
                <a:spcPct val="80000"/>
              </a:lnSpc>
            </a:pPr>
            <a:endParaRPr lang="en-US" altLang="en-US" sz="2000" b="1"/>
          </a:p>
        </p:txBody>
      </p:sp>
      <p:pic>
        <p:nvPicPr>
          <p:cNvPr id="64516" name="Picture 5" descr="pattern and ring copy">
            <a:extLst>
              <a:ext uri="{FF2B5EF4-FFF2-40B4-BE49-F238E27FC236}">
                <a16:creationId xmlns:a16="http://schemas.microsoft.com/office/drawing/2014/main" id="{2317C962-4A7C-5B05-9CF2-8A3D486F3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685926"/>
            <a:ext cx="2286000" cy="22764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F041BA8-1CBD-51BA-5443-CF485388AD26}"/>
              </a:ext>
            </a:extLst>
          </p:cNvPr>
          <p:cNvSpPr>
            <a:spLocks noGrp="1" noChangeArrowheads="1"/>
          </p:cNvSpPr>
          <p:nvPr>
            <p:ph type="title"/>
          </p:nvPr>
        </p:nvSpPr>
        <p:spPr/>
        <p:txBody>
          <a:bodyPr/>
          <a:lstStyle/>
          <a:p>
            <a:r>
              <a:rPr lang="en-US" altLang="en-US"/>
              <a:t>Sprue former length (contd)</a:t>
            </a:r>
          </a:p>
        </p:txBody>
      </p:sp>
      <p:sp>
        <p:nvSpPr>
          <p:cNvPr id="66563" name="Rectangle 3">
            <a:extLst>
              <a:ext uri="{FF2B5EF4-FFF2-40B4-BE49-F238E27FC236}">
                <a16:creationId xmlns:a16="http://schemas.microsoft.com/office/drawing/2014/main" id="{DBBF1AE5-5283-AF51-CB2C-B303433FA7BB}"/>
              </a:ext>
            </a:extLst>
          </p:cNvPr>
          <p:cNvSpPr>
            <a:spLocks noGrp="1" noChangeArrowheads="1"/>
          </p:cNvSpPr>
          <p:nvPr>
            <p:ph type="body" idx="1"/>
          </p:nvPr>
        </p:nvSpPr>
        <p:spPr/>
        <p:txBody>
          <a:bodyPr/>
          <a:lstStyle/>
          <a:p>
            <a:pPr>
              <a:lnSpc>
                <a:spcPct val="90000"/>
              </a:lnSpc>
            </a:pPr>
            <a:r>
              <a:rPr lang="en-US" altLang="en-US" sz="2000" b="1"/>
              <a:t>With indirect spruing pattern placement off the connector bar is recommended to ensure location of the patterns outside the thermal zone, or heat center of the investment.</a:t>
            </a:r>
          </a:p>
          <a:p>
            <a:pPr>
              <a:lnSpc>
                <a:spcPct val="90000"/>
              </a:lnSpc>
            </a:pPr>
            <a:endParaRPr lang="en-US" altLang="en-US" sz="2000" b="1"/>
          </a:p>
          <a:p>
            <a:pPr>
              <a:lnSpc>
                <a:spcPct val="90000"/>
              </a:lnSpc>
            </a:pPr>
            <a:r>
              <a:rPr lang="en-US" altLang="en-US" sz="2000" b="1"/>
              <a:t> 5-mm­long pattern sprue former is often sufficient to meet this requirement </a:t>
            </a:r>
          </a:p>
          <a:p>
            <a:pPr>
              <a:lnSpc>
                <a:spcPct val="90000"/>
              </a:lnSpc>
              <a:buFontTx/>
              <a:buNone/>
            </a:pPr>
            <a:r>
              <a:rPr lang="en-US" altLang="en-US" sz="2000" b="1"/>
              <a:t> </a:t>
            </a:r>
          </a:p>
          <a:p>
            <a:pPr>
              <a:lnSpc>
                <a:spcPct val="90000"/>
              </a:lnSpc>
            </a:pPr>
            <a:r>
              <a:rPr lang="en-US" altLang="en-US" sz="2000" b="1"/>
              <a:t>Incomplete castings may occur if the wax patterns are positioned too far from the connector bar, because alloy may solidify in the sprue channel before the pattern has filled completely.</a:t>
            </a:r>
          </a:p>
          <a:p>
            <a:pPr>
              <a:lnSpc>
                <a:spcPct val="90000"/>
              </a:lnSpc>
            </a:pPr>
            <a:endParaRPr lang="en-US" altLang="en-US"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BDDC2AA-6E8D-2ED8-98B4-44A4782F7ADB}"/>
              </a:ext>
            </a:extLst>
          </p:cNvPr>
          <p:cNvSpPr>
            <a:spLocks noGrp="1" noChangeArrowheads="1"/>
          </p:cNvSpPr>
          <p:nvPr>
            <p:ph type="title"/>
          </p:nvPr>
        </p:nvSpPr>
        <p:spPr/>
        <p:txBody>
          <a:bodyPr/>
          <a:lstStyle/>
          <a:p>
            <a:r>
              <a:rPr lang="en-US" altLang="en-US"/>
              <a:t>Orientation of the wax pattern</a:t>
            </a:r>
          </a:p>
        </p:txBody>
      </p:sp>
      <p:sp>
        <p:nvSpPr>
          <p:cNvPr id="68611" name="Rectangle 3">
            <a:extLst>
              <a:ext uri="{FF2B5EF4-FFF2-40B4-BE49-F238E27FC236}">
                <a16:creationId xmlns:a16="http://schemas.microsoft.com/office/drawing/2014/main" id="{385BCC71-5A9C-D414-9615-2E1A08A9976A}"/>
              </a:ext>
            </a:extLst>
          </p:cNvPr>
          <p:cNvSpPr>
            <a:spLocks noGrp="1" noChangeArrowheads="1"/>
          </p:cNvSpPr>
          <p:nvPr>
            <p:ph type="body" idx="1"/>
          </p:nvPr>
        </p:nvSpPr>
        <p:spPr/>
        <p:txBody>
          <a:bodyPr/>
          <a:lstStyle/>
          <a:p>
            <a:r>
              <a:rPr lang="en-US" altLang="en-US" sz="2000" b="1"/>
              <a:t>The casting of an otherwise properly sprued pattern can be jeopardized if the pattern is not correctly oriented in the casting ring. </a:t>
            </a:r>
          </a:p>
          <a:p>
            <a:r>
              <a:rPr lang="en-US" altLang="en-US" sz="2000" b="1"/>
              <a:t>Avoiding sharp 90-degree angles between the sprue former and the wax pattern or position the pattern so the alloy would have to flow back toward the ring entrance. </a:t>
            </a:r>
          </a:p>
          <a:p>
            <a:r>
              <a:rPr lang="en-US" altLang="en-US" sz="2000" b="1"/>
              <a:t>It is essential to take advantage of centrifugal and gravitational forces by positioning the wax pattern such that the alloy is cast toward thinner sections, such as the margins.</a:t>
            </a:r>
          </a:p>
          <a:p>
            <a:endParaRPr lang="en-US" altLang="en-US" sz="2000" b="1"/>
          </a:p>
          <a:p>
            <a:endParaRPr lang="en-US" altLang="en-US" sz="20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1378944-94E0-7F46-63EF-E39CD21F7B54}"/>
              </a:ext>
            </a:extLst>
          </p:cNvPr>
          <p:cNvSpPr>
            <a:spLocks noGrp="1" noChangeArrowheads="1"/>
          </p:cNvSpPr>
          <p:nvPr>
            <p:ph type="title"/>
          </p:nvPr>
        </p:nvSpPr>
        <p:spPr/>
        <p:txBody>
          <a:bodyPr/>
          <a:lstStyle/>
          <a:p>
            <a:r>
              <a:rPr lang="en-US" altLang="en-US"/>
              <a:t>Orientation of the wax pattern</a:t>
            </a:r>
          </a:p>
        </p:txBody>
      </p:sp>
      <p:sp>
        <p:nvSpPr>
          <p:cNvPr id="70659" name="Rectangle 3">
            <a:extLst>
              <a:ext uri="{FF2B5EF4-FFF2-40B4-BE49-F238E27FC236}">
                <a16:creationId xmlns:a16="http://schemas.microsoft.com/office/drawing/2014/main" id="{B7C1F968-57B5-C77F-B742-FC18A443B275}"/>
              </a:ext>
            </a:extLst>
          </p:cNvPr>
          <p:cNvSpPr>
            <a:spLocks noGrp="1" noChangeArrowheads="1"/>
          </p:cNvSpPr>
          <p:nvPr>
            <p:ph type="body" idx="1"/>
          </p:nvPr>
        </p:nvSpPr>
        <p:spPr/>
        <p:txBody>
          <a:bodyPr/>
          <a:lstStyle/>
          <a:p>
            <a:pPr>
              <a:lnSpc>
                <a:spcPct val="90000"/>
              </a:lnSpc>
            </a:pPr>
            <a:r>
              <a:rPr lang="en-US" altLang="en-US" sz="2000" b="1"/>
              <a:t>This is accomplished by positioning the margins of the patterns to the edge in the casting ring. </a:t>
            </a:r>
          </a:p>
          <a:p>
            <a:pPr>
              <a:lnSpc>
                <a:spcPct val="90000"/>
              </a:lnSpc>
            </a:pPr>
            <a:r>
              <a:rPr lang="en-US" altLang="en-US" sz="2000" b="1"/>
              <a:t>Before investing the patterns, a wax dot is placed on the crucible former  to provide an orientation reference after the patterns have been invested .</a:t>
            </a:r>
          </a:p>
          <a:p>
            <a:pPr>
              <a:lnSpc>
                <a:spcPct val="90000"/>
              </a:lnSpc>
            </a:pPr>
            <a:endParaRPr lang="en-US" altLang="en-US" sz="2000" b="1"/>
          </a:p>
        </p:txBody>
      </p:sp>
      <p:pic>
        <p:nvPicPr>
          <p:cNvPr id="70660" name="Picture 4">
            <a:extLst>
              <a:ext uri="{FF2B5EF4-FFF2-40B4-BE49-F238E27FC236}">
                <a16:creationId xmlns:a16="http://schemas.microsoft.com/office/drawing/2014/main" id="{20B2DC7B-A4CA-26AC-62B0-7D074F8D8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1" y="4267200"/>
            <a:ext cx="1985963"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a:extLst>
              <a:ext uri="{FF2B5EF4-FFF2-40B4-BE49-F238E27FC236}">
                <a16:creationId xmlns:a16="http://schemas.microsoft.com/office/drawing/2014/main" id="{54D989A9-DDA1-B4C6-504D-20E2D7C0A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267200"/>
            <a:ext cx="1981200"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16695AF-20E3-12C8-D1C4-B32E0340FEFB}"/>
              </a:ext>
            </a:extLst>
          </p:cNvPr>
          <p:cNvSpPr>
            <a:spLocks noGrp="1" noChangeArrowheads="1"/>
          </p:cNvSpPr>
          <p:nvPr>
            <p:ph type="title"/>
          </p:nvPr>
        </p:nvSpPr>
        <p:spPr/>
        <p:txBody>
          <a:bodyPr/>
          <a:lstStyle/>
          <a:p>
            <a:r>
              <a:rPr lang="en-US" altLang="en-US"/>
              <a:t>Location of the reservoir</a:t>
            </a:r>
          </a:p>
        </p:txBody>
      </p:sp>
      <p:sp>
        <p:nvSpPr>
          <p:cNvPr id="72707" name="Rectangle 3">
            <a:extLst>
              <a:ext uri="{FF2B5EF4-FFF2-40B4-BE49-F238E27FC236}">
                <a16:creationId xmlns:a16="http://schemas.microsoft.com/office/drawing/2014/main" id="{1A9A76EC-5093-826D-3463-9FA385E2E8EF}"/>
              </a:ext>
            </a:extLst>
          </p:cNvPr>
          <p:cNvSpPr>
            <a:spLocks noGrp="1" noChangeArrowheads="1"/>
          </p:cNvSpPr>
          <p:nvPr>
            <p:ph type="body" idx="1"/>
          </p:nvPr>
        </p:nvSpPr>
        <p:spPr>
          <a:xfrm>
            <a:off x="2209800" y="2362200"/>
            <a:ext cx="7772400" cy="2438400"/>
          </a:xfrm>
        </p:spPr>
        <p:txBody>
          <a:bodyPr/>
          <a:lstStyle/>
          <a:p>
            <a:pPr>
              <a:lnSpc>
                <a:spcPct val="80000"/>
              </a:lnSpc>
            </a:pPr>
            <a:r>
              <a:rPr lang="en-US" altLang="en-US" sz="2000" b="1"/>
              <a:t>The reservoir portion of a spruing system, be it a 6-, 3-, or 1-gauge bar or round ball, should be positioned in the </a:t>
            </a:r>
            <a:r>
              <a:rPr lang="en-US" altLang="en-US" sz="2000" b="1" i="1">
                <a:solidFill>
                  <a:srgbClr val="00FFFF"/>
                </a:solidFill>
              </a:rPr>
              <a:t>heat center </a:t>
            </a:r>
            <a:r>
              <a:rPr lang="en-US" altLang="en-US" sz="2000" b="1">
                <a:solidFill>
                  <a:srgbClr val="00FFFF"/>
                </a:solidFill>
              </a:rPr>
              <a:t>of the ring </a:t>
            </a:r>
          </a:p>
          <a:p>
            <a:pPr>
              <a:lnSpc>
                <a:spcPct val="80000"/>
              </a:lnSpc>
            </a:pPr>
            <a:r>
              <a:rPr lang="en-US" altLang="en-US" sz="2000" b="1"/>
              <a:t>This permits the reservoir to remain molten longer and enables it to furnish alloy to the patterns until they complete the solidification process</a:t>
            </a:r>
          </a:p>
          <a:p>
            <a:pPr>
              <a:lnSpc>
                <a:spcPct val="80000"/>
              </a:lnSpc>
            </a:pPr>
            <a:r>
              <a:rPr lang="en-US" altLang="en-US" sz="2000" b="1"/>
              <a:t>Aside from being in the heat center, the reservoir should have the </a:t>
            </a:r>
            <a:r>
              <a:rPr lang="en-US" altLang="en-US" sz="2000" b="1">
                <a:solidFill>
                  <a:srgbClr val="00FFFF"/>
                </a:solidFill>
              </a:rPr>
              <a:t>largest mass</a:t>
            </a:r>
            <a:r>
              <a:rPr lang="en-US" altLang="en-US" sz="2000" b="1"/>
              <a:t> of any part of the sprue system.</a:t>
            </a:r>
          </a:p>
          <a:p>
            <a:pPr>
              <a:lnSpc>
                <a:spcPct val="80000"/>
              </a:lnSpc>
              <a:buFontTx/>
              <a:buNone/>
            </a:pPr>
            <a:endParaRPr lang="en-US" altLang="en-US" sz="20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528A646-A937-7CBD-BAD0-21C89FD93937}"/>
              </a:ext>
            </a:extLst>
          </p:cNvPr>
          <p:cNvSpPr>
            <a:spLocks noGrp="1" noChangeArrowheads="1"/>
          </p:cNvSpPr>
          <p:nvPr>
            <p:ph type="title"/>
          </p:nvPr>
        </p:nvSpPr>
        <p:spPr/>
        <p:txBody>
          <a:bodyPr/>
          <a:lstStyle/>
          <a:p>
            <a:r>
              <a:rPr lang="en-US" altLang="en-US"/>
              <a:t>Constricted spruing</a:t>
            </a:r>
          </a:p>
        </p:txBody>
      </p:sp>
      <p:sp>
        <p:nvSpPr>
          <p:cNvPr id="74755" name="Rectangle 3">
            <a:extLst>
              <a:ext uri="{FF2B5EF4-FFF2-40B4-BE49-F238E27FC236}">
                <a16:creationId xmlns:a16="http://schemas.microsoft.com/office/drawing/2014/main" id="{95A42CE9-DC2C-66A9-64F3-B270AA2926A6}"/>
              </a:ext>
            </a:extLst>
          </p:cNvPr>
          <p:cNvSpPr>
            <a:spLocks noGrp="1" noChangeArrowheads="1"/>
          </p:cNvSpPr>
          <p:nvPr>
            <p:ph type="body" idx="1"/>
          </p:nvPr>
        </p:nvSpPr>
        <p:spPr>
          <a:xfrm>
            <a:off x="2057400" y="2209800"/>
            <a:ext cx="8229600" cy="3200400"/>
          </a:xfrm>
        </p:spPr>
        <p:txBody>
          <a:bodyPr/>
          <a:lstStyle/>
          <a:p>
            <a:pPr>
              <a:lnSpc>
                <a:spcPct val="90000"/>
              </a:lnSpc>
            </a:pPr>
            <a:r>
              <a:rPr lang="en-US" altLang="en-US" sz="2000" b="1"/>
              <a:t>Tapering the sprue former at its attachment to the wax pattern rather than flaring this area is referred to as "constricted spruing" </a:t>
            </a:r>
          </a:p>
          <a:p>
            <a:pPr>
              <a:lnSpc>
                <a:spcPct val="90000"/>
              </a:lnSpc>
            </a:pPr>
            <a:r>
              <a:rPr lang="en-US" altLang="en-US" sz="2000" b="1"/>
              <a:t> </a:t>
            </a:r>
            <a:r>
              <a:rPr lang="en-US" altLang="en-US" sz="2000" b="1">
                <a:solidFill>
                  <a:srgbClr val="FFFF00"/>
                </a:solidFill>
              </a:rPr>
              <a:t>The taper is to permit the sprue former to function like a true reservoir, thereby decreasing the likelihood of suck-back porosity.</a:t>
            </a:r>
          </a:p>
          <a:p>
            <a:pPr>
              <a:lnSpc>
                <a:spcPct val="90000"/>
              </a:lnSpc>
            </a:pPr>
            <a:r>
              <a:rPr lang="en-US" altLang="en-US" sz="2000" b="1"/>
              <a:t>The constriction may be helpful in the mold-filling process for lower density base metal alloys.</a:t>
            </a:r>
          </a:p>
          <a:p>
            <a:pPr>
              <a:lnSpc>
                <a:spcPct val="90000"/>
              </a:lnSpc>
            </a:pPr>
            <a:r>
              <a:rPr lang="en-US" altLang="en-US" sz="2000" b="1"/>
              <a:t> But, as the density of the metal increases, it is likely to interfere with mold filling and lead to increased poros­ity </a:t>
            </a:r>
          </a:p>
          <a:p>
            <a:pPr>
              <a:lnSpc>
                <a:spcPct val="90000"/>
              </a:lnSpc>
            </a:pPr>
            <a:r>
              <a:rPr lang="en-US" altLang="en-US" sz="2000" b="1"/>
              <a:t>Therefore, it is recommended that  the greater the alloy density, the greater the sprue -pattern access.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6D5F85A-4E10-FE09-6AA2-D2342EE45B99}"/>
              </a:ext>
            </a:extLst>
          </p:cNvPr>
          <p:cNvSpPr>
            <a:spLocks noGrp="1" noChangeArrowheads="1"/>
          </p:cNvSpPr>
          <p:nvPr>
            <p:ph type="title"/>
          </p:nvPr>
        </p:nvSpPr>
        <p:spPr/>
        <p:txBody>
          <a:bodyPr/>
          <a:lstStyle/>
          <a:p>
            <a:r>
              <a:rPr lang="en-US" altLang="en-US" sz="4000"/>
              <a:t>Sprue former composition: wax versus plastic</a:t>
            </a:r>
          </a:p>
        </p:txBody>
      </p:sp>
      <p:sp>
        <p:nvSpPr>
          <p:cNvPr id="76803" name="Rectangle 3">
            <a:extLst>
              <a:ext uri="{FF2B5EF4-FFF2-40B4-BE49-F238E27FC236}">
                <a16:creationId xmlns:a16="http://schemas.microsoft.com/office/drawing/2014/main" id="{93ABD0C5-335A-AB70-708D-7F0ECFB404D2}"/>
              </a:ext>
            </a:extLst>
          </p:cNvPr>
          <p:cNvSpPr>
            <a:spLocks noGrp="1" noChangeArrowheads="1"/>
          </p:cNvSpPr>
          <p:nvPr>
            <p:ph type="body" idx="1"/>
          </p:nvPr>
        </p:nvSpPr>
        <p:spPr/>
        <p:txBody>
          <a:bodyPr/>
          <a:lstStyle/>
          <a:p>
            <a:pPr>
              <a:lnSpc>
                <a:spcPct val="120000"/>
              </a:lnSpc>
            </a:pPr>
            <a:r>
              <a:rPr lang="en-US" altLang="en-US" sz="2000" b="1">
                <a:solidFill>
                  <a:srgbClr val="FFFF00"/>
                </a:solidFill>
              </a:rPr>
              <a:t>Plastic sprue formers do not burn out completely through the lower temperature range - greater potential for carbon residue</a:t>
            </a:r>
            <a:r>
              <a:rPr lang="en-US" altLang="en-US" sz="2000" b="1"/>
              <a:t>  </a:t>
            </a:r>
          </a:p>
          <a:p>
            <a:pPr>
              <a:lnSpc>
                <a:spcPct val="120000"/>
              </a:lnSpc>
            </a:pPr>
            <a:r>
              <a:rPr lang="en-US" altLang="en-US" sz="2000" b="1"/>
              <a:t>Plastic undergoes more expansion before softening than does wax, a characteristic that may be responsible for investment cracking. </a:t>
            </a:r>
          </a:p>
          <a:p>
            <a:pPr>
              <a:lnSpc>
                <a:spcPct val="120000"/>
              </a:lnSpc>
            </a:pPr>
            <a:r>
              <a:rPr lang="en-US" altLang="en-US" sz="2000" b="1"/>
              <a:t>If the molten wax is blocked by un melted plastic, the wax may overheat (boil), and erode the inner surface of the mold - surface roughness.</a:t>
            </a:r>
          </a:p>
          <a:p>
            <a:pPr>
              <a:lnSpc>
                <a:spcPct val="120000"/>
              </a:lnSpc>
            </a:pPr>
            <a:r>
              <a:rPr lang="en-US" altLang="en-US" sz="2000" b="1"/>
              <a:t>Manufacturers of plastic sprue formers recommend </a:t>
            </a:r>
            <a:r>
              <a:rPr lang="en-US" altLang="en-US" sz="2000" b="1">
                <a:solidFill>
                  <a:srgbClr val="FF99FF"/>
                </a:solidFill>
              </a:rPr>
              <a:t>applying a layer of wax over the entire surface of the plastic sprue former</a:t>
            </a:r>
            <a:r>
              <a:rPr lang="en-US" altLang="en-US" sz="2000" b="1"/>
              <a:t> to produce an escape mechanism for the melting wax patterns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D018E63-89C1-7B24-1790-144547712ECF}"/>
              </a:ext>
            </a:extLst>
          </p:cNvPr>
          <p:cNvSpPr>
            <a:spLocks noGrp="1" noChangeArrowheads="1"/>
          </p:cNvSpPr>
          <p:nvPr>
            <p:ph type="title"/>
          </p:nvPr>
        </p:nvSpPr>
        <p:spPr/>
        <p:txBody>
          <a:bodyPr/>
          <a:lstStyle/>
          <a:p>
            <a:r>
              <a:rPr lang="en-US" altLang="en-US" sz="4000"/>
              <a:t>Sprue former composition: wax versus plastic</a:t>
            </a:r>
          </a:p>
        </p:txBody>
      </p:sp>
      <p:sp>
        <p:nvSpPr>
          <p:cNvPr id="78851" name="Rectangle 3">
            <a:extLst>
              <a:ext uri="{FF2B5EF4-FFF2-40B4-BE49-F238E27FC236}">
                <a16:creationId xmlns:a16="http://schemas.microsoft.com/office/drawing/2014/main" id="{3CC13532-5CE5-B299-EB6B-5D8E36F66E27}"/>
              </a:ext>
            </a:extLst>
          </p:cNvPr>
          <p:cNvSpPr>
            <a:spLocks noGrp="1" noChangeArrowheads="1"/>
          </p:cNvSpPr>
          <p:nvPr>
            <p:ph type="body" idx="1"/>
          </p:nvPr>
        </p:nvSpPr>
        <p:spPr>
          <a:xfrm>
            <a:off x="2209800" y="2057400"/>
            <a:ext cx="7772400" cy="3352800"/>
          </a:xfrm>
        </p:spPr>
        <p:txBody>
          <a:bodyPr/>
          <a:lstStyle/>
          <a:p>
            <a:pPr>
              <a:lnSpc>
                <a:spcPct val="120000"/>
              </a:lnSpc>
            </a:pPr>
            <a:r>
              <a:rPr lang="en-US" altLang="en-US" sz="2000" b="1"/>
              <a:t>Increase the irregularities in the investment if the wax is not flowed evenly and smoothly over the plastic components. </a:t>
            </a:r>
          </a:p>
          <a:p>
            <a:pPr>
              <a:lnSpc>
                <a:spcPct val="120000"/>
              </a:lnSpc>
            </a:pPr>
            <a:r>
              <a:rPr lang="en-US" altLang="en-US" sz="2000" b="1"/>
              <a:t>Therefore, </a:t>
            </a:r>
            <a:r>
              <a:rPr lang="en-US" altLang="en-US" sz="2000" b="1">
                <a:solidFill>
                  <a:srgbClr val="FF99FF"/>
                </a:solidFill>
              </a:rPr>
              <a:t>a two-stage burnout is recommended</a:t>
            </a:r>
            <a:r>
              <a:rPr lang="en-US" altLang="en-US" sz="2000" b="1"/>
              <a:t> for plastic sprue formers  with a 30 minute heat soaking at 800°F (427</a:t>
            </a:r>
            <a:r>
              <a:rPr lang="en-US" altLang="en-US" sz="2000" b="1">
                <a:sym typeface="Symbol" panose="05050102010706020507" pitchFamily="18" charset="2"/>
              </a:rPr>
              <a:t>C) </a:t>
            </a:r>
            <a:r>
              <a:rPr lang="en-US" altLang="en-US" sz="2000" b="1"/>
              <a:t>for the first stage.</a:t>
            </a:r>
          </a:p>
          <a:p>
            <a:pPr>
              <a:lnSpc>
                <a:spcPct val="120000"/>
              </a:lnSpc>
            </a:pPr>
            <a:r>
              <a:rPr lang="en-US" altLang="en-US" sz="2000" b="1"/>
              <a:t> When the oven reaches this temperature, burnout for 30 minutes (single ring), then reset the oven to the desired high temperature and continue wax elimination (burnout).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FB56963-1EB1-5540-E01E-2CF3EF309455}"/>
              </a:ext>
            </a:extLst>
          </p:cNvPr>
          <p:cNvSpPr>
            <a:spLocks noChangeArrowheads="1"/>
          </p:cNvSpPr>
          <p:nvPr/>
        </p:nvSpPr>
        <p:spPr bwMode="auto">
          <a:xfrm>
            <a:off x="2057400" y="2286001"/>
            <a:ext cx="7848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
                <a:srgbClr val="FFCC66"/>
              </a:buClr>
              <a:buFont typeface="Wingdings 2" panose="05020102010507070707" pitchFamily="18" charset="2"/>
              <a:buChar char="&quot;"/>
            </a:pPr>
            <a:r>
              <a:rPr lang="en-US" altLang="en-US" sz="2000" b="1">
                <a:solidFill>
                  <a:srgbClr val="FFFFCC"/>
                </a:solidFill>
              </a:rPr>
              <a:t> </a:t>
            </a:r>
            <a:r>
              <a:rPr lang="en-US" altLang="en-US" sz="2000" b="1">
                <a:solidFill>
                  <a:srgbClr val="FF99FF"/>
                </a:solidFill>
              </a:rPr>
              <a:t>Residual Stress</a:t>
            </a:r>
            <a:r>
              <a:rPr lang="en-US" altLang="en-US" sz="2000" b="1">
                <a:solidFill>
                  <a:srgbClr val="FFFFCC"/>
                </a:solidFill>
              </a:rPr>
              <a:t> – uniform softening by heating at 50 °C for 15 min</a:t>
            </a:r>
          </a:p>
          <a:p>
            <a:pPr eaLnBrk="0" fontAlgn="base" hangingPunct="0">
              <a:spcBef>
                <a:spcPct val="0"/>
              </a:spcBef>
              <a:spcAft>
                <a:spcPct val="0"/>
              </a:spcAft>
              <a:buClr>
                <a:srgbClr val="FFCC66"/>
              </a:buClr>
              <a:buNone/>
            </a:pPr>
            <a:endParaRPr lang="en-US" altLang="en-US" sz="2000" b="1">
              <a:solidFill>
                <a:srgbClr val="FFFFCC"/>
              </a:solidFill>
            </a:endParaRPr>
          </a:p>
          <a:p>
            <a:pPr eaLnBrk="0" fontAlgn="base" hangingPunct="0">
              <a:spcBef>
                <a:spcPct val="0"/>
              </a:spcBef>
              <a:spcAft>
                <a:spcPct val="0"/>
              </a:spcAft>
              <a:buClr>
                <a:srgbClr val="FFCC66"/>
              </a:buClr>
              <a:buFont typeface="Wingdings 2" panose="05020102010507070707" pitchFamily="18" charset="2"/>
              <a:buChar char="&quot;"/>
            </a:pPr>
            <a:r>
              <a:rPr lang="en-US" altLang="en-US" sz="2000" b="1">
                <a:solidFill>
                  <a:srgbClr val="FFFFCC"/>
                </a:solidFill>
              </a:rPr>
              <a:t> </a:t>
            </a:r>
            <a:r>
              <a:rPr lang="en-US" altLang="en-US" sz="2000" b="1">
                <a:solidFill>
                  <a:srgbClr val="FF99FF"/>
                </a:solidFill>
              </a:rPr>
              <a:t>Temperature and Time –</a:t>
            </a:r>
          </a:p>
          <a:p>
            <a:pPr lvl="2" eaLnBrk="0" fontAlgn="base" hangingPunct="0">
              <a:spcBef>
                <a:spcPct val="0"/>
              </a:spcBef>
              <a:spcAft>
                <a:spcPct val="0"/>
              </a:spcAft>
              <a:buClr>
                <a:srgbClr val="66FF33"/>
              </a:buClr>
              <a:buFont typeface="Wingdings" panose="05000000000000000000" pitchFamily="2" charset="2"/>
              <a:buChar char="@"/>
            </a:pPr>
            <a:r>
              <a:rPr lang="en-US" altLang="en-US" sz="2000" b="1">
                <a:solidFill>
                  <a:srgbClr val="FFFFCC"/>
                </a:solidFill>
              </a:rPr>
              <a:t> Higher storage temperature, greater the warpage </a:t>
            </a:r>
          </a:p>
          <a:p>
            <a:pPr lvl="2" eaLnBrk="0" fontAlgn="base" hangingPunct="0">
              <a:spcBef>
                <a:spcPct val="0"/>
              </a:spcBef>
              <a:spcAft>
                <a:spcPct val="0"/>
              </a:spcAft>
              <a:buClr>
                <a:srgbClr val="66FF33"/>
              </a:buClr>
              <a:buFont typeface="Wingdings" panose="05000000000000000000" pitchFamily="2" charset="2"/>
              <a:buChar char="@"/>
            </a:pPr>
            <a:r>
              <a:rPr lang="en-US" altLang="en-US" sz="2000" b="1">
                <a:solidFill>
                  <a:srgbClr val="FFFFCC"/>
                </a:solidFill>
              </a:rPr>
              <a:t> Lower temperature reduce the warpage</a:t>
            </a:r>
          </a:p>
          <a:p>
            <a:pPr lvl="2" eaLnBrk="0" fontAlgn="base" hangingPunct="0">
              <a:spcBef>
                <a:spcPct val="0"/>
              </a:spcBef>
              <a:spcAft>
                <a:spcPct val="0"/>
              </a:spcAft>
              <a:buClr>
                <a:srgbClr val="66FF33"/>
              </a:buClr>
              <a:buFont typeface="Wingdings" panose="05000000000000000000" pitchFamily="2" charset="2"/>
              <a:buChar char="@"/>
            </a:pPr>
            <a:r>
              <a:rPr lang="en-US" altLang="en-US" sz="2000" b="1">
                <a:solidFill>
                  <a:srgbClr val="FFFFCC"/>
                </a:solidFill>
              </a:rPr>
              <a:t> If  &gt; 30 minutes  - Stored in a refrigerator</a:t>
            </a:r>
          </a:p>
          <a:p>
            <a:pPr lvl="1" eaLnBrk="0" fontAlgn="base" hangingPunct="0">
              <a:spcBef>
                <a:spcPct val="0"/>
              </a:spcBef>
              <a:spcAft>
                <a:spcPct val="0"/>
              </a:spcAft>
              <a:buClrTx/>
              <a:buNone/>
            </a:pPr>
            <a:endParaRPr lang="en-US" altLang="en-US" sz="2000" b="1">
              <a:solidFill>
                <a:srgbClr val="FFFFCC"/>
              </a:solidFill>
            </a:endParaRPr>
          </a:p>
        </p:txBody>
      </p:sp>
      <p:sp>
        <p:nvSpPr>
          <p:cNvPr id="80899" name="Rectangle 4">
            <a:extLst>
              <a:ext uri="{FF2B5EF4-FFF2-40B4-BE49-F238E27FC236}">
                <a16:creationId xmlns:a16="http://schemas.microsoft.com/office/drawing/2014/main" id="{A06E27CD-2F70-026E-EDF9-799FB68D1349}"/>
              </a:ext>
            </a:extLst>
          </p:cNvPr>
          <p:cNvSpPr>
            <a:spLocks noChangeArrowheads="1"/>
          </p:cNvSpPr>
          <p:nvPr/>
        </p:nvSpPr>
        <p:spPr bwMode="auto">
          <a:xfrm>
            <a:off x="3276600" y="5029200"/>
            <a:ext cx="6248400" cy="528638"/>
          </a:xfrm>
          <a:prstGeom prst="rect">
            <a:avLst/>
          </a:prstGeom>
          <a:solidFill>
            <a:srgbClr val="FF0000"/>
          </a:solidFill>
          <a:ln w="9525">
            <a:solidFill>
              <a:srgbClr val="FFFF00"/>
            </a:solidFill>
            <a:miter lim="800000"/>
            <a:headEnd/>
            <a:tailEnd/>
          </a:ln>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800" b="1">
                <a:solidFill>
                  <a:srgbClr val="FFFFCC"/>
                </a:solidFill>
                <a:latin typeface="Monotype Corsiva" panose="03010101010201010101" pitchFamily="66" charset="0"/>
              </a:rPr>
              <a:t>Best method is to invest the pattern immediately</a:t>
            </a:r>
          </a:p>
        </p:txBody>
      </p:sp>
      <p:sp>
        <p:nvSpPr>
          <p:cNvPr id="80900" name="Rectangle 5">
            <a:extLst>
              <a:ext uri="{FF2B5EF4-FFF2-40B4-BE49-F238E27FC236}">
                <a16:creationId xmlns:a16="http://schemas.microsoft.com/office/drawing/2014/main" id="{9B1322AD-7BAF-B780-2BB8-CA1A70FC49EF}"/>
              </a:ext>
            </a:extLst>
          </p:cNvPr>
          <p:cNvSpPr>
            <a:spLocks noGrp="1" noChangeArrowheads="1"/>
          </p:cNvSpPr>
          <p:nvPr>
            <p:ph type="title"/>
          </p:nvPr>
        </p:nvSpPr>
        <p:spPr>
          <a:xfrm>
            <a:off x="2209800" y="533400"/>
            <a:ext cx="7772400" cy="1143000"/>
          </a:xfrm>
        </p:spPr>
        <p:txBody>
          <a:bodyPr/>
          <a:lstStyle/>
          <a:p>
            <a:r>
              <a:rPr lang="en-US" altLang="en-US"/>
              <a:t>Warpage of patterns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9BE654DF-7ACB-E445-AAFA-8F73C679D57D}"/>
              </a:ext>
            </a:extLst>
          </p:cNvPr>
          <p:cNvSpPr>
            <a:spLocks noChangeArrowheads="1"/>
          </p:cNvSpPr>
          <p:nvPr/>
        </p:nvSpPr>
        <p:spPr bwMode="auto">
          <a:xfrm>
            <a:off x="2286001" y="1905000"/>
            <a:ext cx="7040563" cy="3384550"/>
          </a:xfrm>
          <a:prstGeom prst="rect">
            <a:avLst/>
          </a:prstGeom>
          <a:noFill/>
          <a:ln w="9525">
            <a:noFill/>
            <a:miter lim="800000"/>
            <a:headEnd/>
            <a:tailEnd/>
          </a:ln>
          <a:effectLst/>
        </p:spPr>
        <p:txBody>
          <a:bodyPr wrap="none">
            <a:spAutoFit/>
          </a:bodyPr>
          <a:lstStyle/>
          <a:p>
            <a:pPr algn="ctr" fontAlgn="base">
              <a:spcBef>
                <a:spcPct val="30000"/>
              </a:spcBef>
              <a:spcAft>
                <a:spcPct val="0"/>
              </a:spcAft>
              <a:defRPr/>
            </a:pPr>
            <a:r>
              <a:rPr lang="en-US" sz="6000">
                <a:solidFill>
                  <a:srgbClr val="000099"/>
                </a:solidFill>
                <a:effectLst>
                  <a:outerShdw blurRad="38100" dist="38100" dir="2700000" algn="tl">
                    <a:srgbClr val="FFFFFF"/>
                  </a:outerShdw>
                </a:effectLst>
                <a:latin typeface="Times New Roman" panose="02020603050405020304" pitchFamily="18" charset="0"/>
              </a:rPr>
              <a:t>Casting Procedures</a:t>
            </a:r>
          </a:p>
          <a:p>
            <a:pPr algn="ctr" fontAlgn="base">
              <a:spcBef>
                <a:spcPct val="30000"/>
              </a:spcBef>
              <a:spcAft>
                <a:spcPct val="0"/>
              </a:spcAft>
              <a:defRPr/>
            </a:pPr>
            <a:r>
              <a:rPr lang="en-US" sz="6000">
                <a:solidFill>
                  <a:srgbClr val="000099"/>
                </a:solidFill>
                <a:effectLst>
                  <a:outerShdw blurRad="38100" dist="38100" dir="2700000" algn="tl">
                    <a:srgbClr val="FFFFFF"/>
                  </a:outerShdw>
                </a:effectLst>
                <a:latin typeface="Times New Roman" panose="02020603050405020304" pitchFamily="18" charset="0"/>
              </a:rPr>
              <a:t> Defects and Methods </a:t>
            </a:r>
          </a:p>
          <a:p>
            <a:pPr algn="ctr" fontAlgn="base">
              <a:spcBef>
                <a:spcPct val="30000"/>
              </a:spcBef>
              <a:spcAft>
                <a:spcPct val="0"/>
              </a:spcAft>
              <a:defRPr/>
            </a:pPr>
            <a:r>
              <a:rPr lang="en-US" sz="6000">
                <a:solidFill>
                  <a:srgbClr val="000099"/>
                </a:solidFill>
                <a:effectLst>
                  <a:outerShdw blurRad="38100" dist="38100" dir="2700000" algn="tl">
                    <a:srgbClr val="FFFFFF"/>
                  </a:outerShdw>
                </a:effectLst>
                <a:latin typeface="Times New Roman" panose="02020603050405020304" pitchFamily="18" charset="0"/>
              </a:rPr>
              <a:t>of Compensation</a:t>
            </a:r>
          </a:p>
        </p:txBody>
      </p:sp>
      <p:pic>
        <p:nvPicPr>
          <p:cNvPr id="9219" name="Picture 5" descr="title">
            <a:extLst>
              <a:ext uri="{FF2B5EF4-FFF2-40B4-BE49-F238E27FC236}">
                <a16:creationId xmlns:a16="http://schemas.microsoft.com/office/drawing/2014/main" id="{6BF84E20-CBEE-6C38-3D63-4E850CDFF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220" name="WordArt 6">
            <a:extLst>
              <a:ext uri="{FF2B5EF4-FFF2-40B4-BE49-F238E27FC236}">
                <a16:creationId xmlns:a16="http://schemas.microsoft.com/office/drawing/2014/main" id="{FECA90C8-A3EB-44B1-E4E2-29D0719611F6}"/>
              </a:ext>
            </a:extLst>
          </p:cNvPr>
          <p:cNvSpPr>
            <a:spLocks noChangeArrowheads="1" noChangeShapeType="1" noTextEdit="1"/>
          </p:cNvSpPr>
          <p:nvPr/>
        </p:nvSpPr>
        <p:spPr bwMode="auto">
          <a:xfrm>
            <a:off x="2209800" y="914400"/>
            <a:ext cx="8153400" cy="3733800"/>
          </a:xfrm>
          <a:prstGeom prst="rect">
            <a:avLst/>
          </a:prstGeom>
        </p:spPr>
        <p:txBody>
          <a:bodyPr wrap="none" fromWordArt="1">
            <a:prstTxWarp prst="textPlain">
              <a:avLst>
                <a:gd name="adj" fmla="val 45468"/>
              </a:avLst>
            </a:prstTxWarp>
          </a:bodyPr>
          <a:lstStyle/>
          <a:p>
            <a:pPr algn="ctr" eaLnBrk="0" fontAlgn="base" hangingPunct="0">
              <a:spcBef>
                <a:spcPct val="0"/>
              </a:spcBef>
              <a:spcAft>
                <a:spcPct val="0"/>
              </a:spcAft>
            </a:pPr>
            <a:r>
              <a:rPr lang="en-US" sz="4800" b="1" kern="10">
                <a:ln w="25400">
                  <a:solidFill>
                    <a:srgbClr val="FFCC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Casting Procedures</a:t>
            </a:r>
          </a:p>
          <a:p>
            <a:pPr algn="ctr" eaLnBrk="0" fontAlgn="base" hangingPunct="0">
              <a:spcBef>
                <a:spcPct val="0"/>
              </a:spcBef>
              <a:spcAft>
                <a:spcPct val="0"/>
              </a:spcAft>
            </a:pPr>
            <a:r>
              <a:rPr lang="en-US" sz="4800" b="1" kern="10">
                <a:ln w="25400">
                  <a:solidFill>
                    <a:srgbClr val="FFCC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Defects and the</a:t>
            </a:r>
          </a:p>
          <a:p>
            <a:pPr algn="ctr" eaLnBrk="0" fontAlgn="base" hangingPunct="0">
              <a:spcBef>
                <a:spcPct val="0"/>
              </a:spcBef>
              <a:spcAft>
                <a:spcPct val="0"/>
              </a:spcAft>
            </a:pPr>
            <a:r>
              <a:rPr lang="en-US" sz="4800" b="1" kern="10">
                <a:ln w="25400">
                  <a:solidFill>
                    <a:srgbClr val="FFCC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Methods of</a:t>
            </a:r>
          </a:p>
          <a:p>
            <a:pPr algn="ctr" eaLnBrk="0" fontAlgn="base" hangingPunct="0">
              <a:spcBef>
                <a:spcPct val="0"/>
              </a:spcBef>
              <a:spcAft>
                <a:spcPct val="0"/>
              </a:spcAft>
            </a:pPr>
            <a:r>
              <a:rPr lang="en-US" sz="4800" b="1" kern="10">
                <a:ln w="25400">
                  <a:solidFill>
                    <a:srgbClr val="FFCC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Compensation</a:t>
            </a:r>
          </a:p>
        </p:txBody>
      </p:sp>
      <p:sp>
        <p:nvSpPr>
          <p:cNvPr id="9221" name="Rectangle 7">
            <a:extLst>
              <a:ext uri="{FF2B5EF4-FFF2-40B4-BE49-F238E27FC236}">
                <a16:creationId xmlns:a16="http://schemas.microsoft.com/office/drawing/2014/main" id="{70C63A14-2F2A-0C76-0EE7-1667CE68B101}"/>
              </a:ext>
            </a:extLst>
          </p:cNvPr>
          <p:cNvSpPr>
            <a:spLocks noChangeArrowheads="1"/>
          </p:cNvSpPr>
          <p:nvPr/>
        </p:nvSpPr>
        <p:spPr bwMode="auto">
          <a:xfrm>
            <a:off x="7162800" y="5410200"/>
            <a:ext cx="312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None/>
            </a:pPr>
            <a:r>
              <a:rPr lang="en-US" altLang="en-US" sz="2800" b="1">
                <a:solidFill>
                  <a:srgbClr val="00FF00"/>
                </a:solidFill>
              </a:rPr>
              <a:t>T.S.Vinoth kumar</a:t>
            </a:r>
          </a:p>
          <a:p>
            <a:pPr algn="ctr" eaLnBrk="0" fontAlgn="base" hangingPunct="0">
              <a:spcBef>
                <a:spcPct val="0"/>
              </a:spcBef>
              <a:spcAft>
                <a:spcPct val="0"/>
              </a:spcAft>
              <a:buClrTx/>
              <a:buNone/>
            </a:pPr>
            <a:r>
              <a:rPr lang="en-US" altLang="en-US" sz="2800" b="1">
                <a:solidFill>
                  <a:srgbClr val="00FF00"/>
                </a:solidFill>
              </a:rPr>
              <a:t>PG Student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a:extLst>
              <a:ext uri="{FF2B5EF4-FFF2-40B4-BE49-F238E27FC236}">
                <a16:creationId xmlns:a16="http://schemas.microsoft.com/office/drawing/2014/main" id="{6BAEFB96-74F1-4147-C9F1-EAC4BA980994}"/>
              </a:ext>
            </a:extLst>
          </p:cNvPr>
          <p:cNvSpPr>
            <a:spLocks noGrp="1" noChangeArrowheads="1"/>
          </p:cNvSpPr>
          <p:nvPr>
            <p:ph type="title"/>
          </p:nvPr>
        </p:nvSpPr>
        <p:spPr/>
        <p:txBody>
          <a:bodyPr/>
          <a:lstStyle/>
          <a:p>
            <a:r>
              <a:rPr lang="en-US" altLang="en-US"/>
              <a:t>Casting ring</a:t>
            </a:r>
          </a:p>
        </p:txBody>
      </p:sp>
      <p:pic>
        <p:nvPicPr>
          <p:cNvPr id="82947" name="Picture 5" descr="casting rings">
            <a:extLst>
              <a:ext uri="{FF2B5EF4-FFF2-40B4-BE49-F238E27FC236}">
                <a16:creationId xmlns:a16="http://schemas.microsoft.com/office/drawing/2014/main" id="{59193AE1-3F18-5243-526D-AC5450B55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895600"/>
            <a:ext cx="3505200" cy="3505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948" name="Rectangle 6">
            <a:extLst>
              <a:ext uri="{FF2B5EF4-FFF2-40B4-BE49-F238E27FC236}">
                <a16:creationId xmlns:a16="http://schemas.microsoft.com/office/drawing/2014/main" id="{D987F675-3425-EAFF-0504-FE82DFB66300}"/>
              </a:ext>
            </a:extLst>
          </p:cNvPr>
          <p:cNvSpPr>
            <a:spLocks noChangeArrowheads="1"/>
          </p:cNvSpPr>
          <p:nvPr/>
        </p:nvSpPr>
        <p:spPr bwMode="auto">
          <a:xfrm>
            <a:off x="1905000" y="3505201"/>
            <a:ext cx="5410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
                <a:srgbClr val="00FFFF"/>
              </a:buClr>
              <a:buFont typeface="Wingdings 2" panose="05020102010507070707" pitchFamily="18" charset="2"/>
              <a:buChar char="ô"/>
            </a:pPr>
            <a:r>
              <a:rPr lang="en-US" altLang="en-US" sz="2000" b="1">
                <a:solidFill>
                  <a:srgbClr val="FFFFCC"/>
                </a:solidFill>
              </a:rPr>
              <a:t> Metal – Stainless steel, 12% at 700</a:t>
            </a:r>
            <a:r>
              <a:rPr lang="en-US" altLang="en-US" sz="2000" b="1">
                <a:solidFill>
                  <a:srgbClr val="FFFFCC"/>
                </a:solidFill>
                <a:sym typeface="Symbol" panose="05050102010706020507" pitchFamily="18" charset="2"/>
              </a:rPr>
              <a:t>C</a:t>
            </a:r>
          </a:p>
          <a:p>
            <a:pPr eaLnBrk="0" fontAlgn="base" hangingPunct="0">
              <a:spcBef>
                <a:spcPct val="0"/>
              </a:spcBef>
              <a:spcAft>
                <a:spcPct val="0"/>
              </a:spcAft>
              <a:buClr>
                <a:srgbClr val="00FFFF"/>
              </a:buClr>
              <a:buNone/>
            </a:pPr>
            <a:r>
              <a:rPr lang="en-US" altLang="en-US" sz="2000" b="1">
                <a:solidFill>
                  <a:srgbClr val="FFFFCC"/>
                </a:solidFill>
                <a:sym typeface="Symbol" panose="05050102010706020507" pitchFamily="18" charset="2"/>
              </a:rPr>
              <a:t>                   dia 29mm and ht 38mm</a:t>
            </a:r>
          </a:p>
          <a:p>
            <a:pPr eaLnBrk="0" fontAlgn="base" hangingPunct="0">
              <a:spcBef>
                <a:spcPct val="0"/>
              </a:spcBef>
              <a:spcAft>
                <a:spcPct val="0"/>
              </a:spcAft>
              <a:buClr>
                <a:srgbClr val="00FFFF"/>
              </a:buClr>
              <a:buFont typeface="Wingdings 2" panose="05020102010507070707" pitchFamily="18" charset="2"/>
              <a:buChar char="ô"/>
            </a:pPr>
            <a:r>
              <a:rPr lang="en-US" altLang="en-US" sz="2000" b="1">
                <a:solidFill>
                  <a:srgbClr val="FFFFCC"/>
                </a:solidFill>
              </a:rPr>
              <a:t> Plastic</a:t>
            </a:r>
          </a:p>
          <a:p>
            <a:pPr eaLnBrk="0" fontAlgn="base" hangingPunct="0">
              <a:spcBef>
                <a:spcPct val="0"/>
              </a:spcBef>
              <a:spcAft>
                <a:spcPct val="0"/>
              </a:spcAft>
              <a:buClr>
                <a:srgbClr val="00FFFF"/>
              </a:buClr>
              <a:buFont typeface="Wingdings 2" panose="05020102010507070707" pitchFamily="18" charset="2"/>
              <a:buChar char="ô"/>
            </a:pPr>
            <a:r>
              <a:rPr lang="en-US" altLang="en-US" sz="2000" b="1">
                <a:solidFill>
                  <a:srgbClr val="FFFFCC"/>
                </a:solidFill>
              </a:rPr>
              <a:t> Rubber</a:t>
            </a:r>
          </a:p>
        </p:txBody>
      </p:sp>
      <p:sp>
        <p:nvSpPr>
          <p:cNvPr id="82949" name="Rectangle 7">
            <a:extLst>
              <a:ext uri="{FF2B5EF4-FFF2-40B4-BE49-F238E27FC236}">
                <a16:creationId xmlns:a16="http://schemas.microsoft.com/office/drawing/2014/main" id="{B13056E4-3235-9DA5-0FDB-46DDF57C750D}"/>
              </a:ext>
            </a:extLst>
          </p:cNvPr>
          <p:cNvSpPr>
            <a:spLocks noChangeArrowheads="1"/>
          </p:cNvSpPr>
          <p:nvPr/>
        </p:nvSpPr>
        <p:spPr bwMode="auto">
          <a:xfrm>
            <a:off x="2362201" y="2057400"/>
            <a:ext cx="7553325" cy="711200"/>
          </a:xfrm>
          <a:prstGeom prst="rect">
            <a:avLst/>
          </a:prstGeom>
          <a:noFill/>
          <a:ln w="952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a:solidFill>
                  <a:srgbClr val="00FF00"/>
                </a:solidFill>
              </a:rPr>
              <a:t>GPT</a:t>
            </a:r>
            <a:r>
              <a:rPr lang="en-US" altLang="en-US" sz="2000">
                <a:solidFill>
                  <a:srgbClr val="FFFFCC"/>
                </a:solidFill>
              </a:rPr>
              <a:t> – The inferior portion of a retractory flask that provides a negative </a:t>
            </a:r>
          </a:p>
          <a:p>
            <a:pPr eaLnBrk="0" fontAlgn="base" hangingPunct="0">
              <a:spcBef>
                <a:spcPct val="0"/>
              </a:spcBef>
              <a:spcAft>
                <a:spcPct val="0"/>
              </a:spcAft>
              <a:buClrTx/>
              <a:buNone/>
            </a:pPr>
            <a:r>
              <a:rPr lang="en-US" altLang="en-US" sz="2000">
                <a:solidFill>
                  <a:srgbClr val="FFFFCC"/>
                </a:solidFill>
              </a:rPr>
              <a:t>likeness or dimple into which a metal is cast in the refractory investment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9E89B146-673F-2FC6-A807-2A4F493BD483}"/>
              </a:ext>
            </a:extLst>
          </p:cNvPr>
          <p:cNvSpPr>
            <a:spLocks noChangeArrowheads="1"/>
          </p:cNvSpPr>
          <p:nvPr/>
        </p:nvSpPr>
        <p:spPr bwMode="auto">
          <a:xfrm>
            <a:off x="1981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0" fontAlgn="base" hangingPunct="0">
              <a:spcBef>
                <a:spcPct val="0"/>
              </a:spcBef>
              <a:spcAft>
                <a:spcPct val="0"/>
              </a:spcAft>
              <a:buClrTx/>
              <a:buNone/>
            </a:pPr>
            <a:r>
              <a:rPr lang="en-US" altLang="en-US" sz="4400" i="1">
                <a:solidFill>
                  <a:srgbClr val="FFCC66"/>
                </a:solidFill>
              </a:rPr>
              <a:t>Casting liners</a:t>
            </a:r>
          </a:p>
        </p:txBody>
      </p:sp>
      <p:sp>
        <p:nvSpPr>
          <p:cNvPr id="84995" name="Rectangle 5">
            <a:extLst>
              <a:ext uri="{FF2B5EF4-FFF2-40B4-BE49-F238E27FC236}">
                <a16:creationId xmlns:a16="http://schemas.microsoft.com/office/drawing/2014/main" id="{3A9915E6-BED3-1AE7-87C6-3B12702C319E}"/>
              </a:ext>
            </a:extLst>
          </p:cNvPr>
          <p:cNvSpPr>
            <a:spLocks noChangeArrowheads="1"/>
          </p:cNvSpPr>
          <p:nvPr/>
        </p:nvSpPr>
        <p:spPr bwMode="auto">
          <a:xfrm>
            <a:off x="1752600" y="1600200"/>
            <a:ext cx="495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80000"/>
              </a:lnSpc>
              <a:spcAft>
                <a:spcPct val="0"/>
              </a:spcAft>
              <a:buClr>
                <a:srgbClr val="FFCC66"/>
              </a:buClr>
            </a:pPr>
            <a:r>
              <a:rPr lang="en-US" altLang="en-US" sz="2000" b="1">
                <a:solidFill>
                  <a:srgbClr val="00FFFF"/>
                </a:solidFill>
              </a:rPr>
              <a:t>Asbestos - lung disease , carcinogenic</a:t>
            </a:r>
          </a:p>
          <a:p>
            <a:pPr eaLnBrk="0" fontAlgn="base" hangingPunct="0">
              <a:lnSpc>
                <a:spcPct val="80000"/>
              </a:lnSpc>
              <a:spcAft>
                <a:spcPct val="0"/>
              </a:spcAft>
              <a:buClr>
                <a:srgbClr val="FFCC66"/>
              </a:buClr>
              <a:buNone/>
            </a:pPr>
            <a:endParaRPr lang="en-US" altLang="en-US" sz="2000" b="1">
              <a:solidFill>
                <a:srgbClr val="00FFFF"/>
              </a:solidFill>
            </a:endParaRPr>
          </a:p>
          <a:p>
            <a:pPr eaLnBrk="0" fontAlgn="base" hangingPunct="0">
              <a:lnSpc>
                <a:spcPct val="80000"/>
              </a:lnSpc>
              <a:spcAft>
                <a:spcPct val="0"/>
              </a:spcAft>
              <a:buClr>
                <a:srgbClr val="FFCC66"/>
              </a:buClr>
            </a:pPr>
            <a:r>
              <a:rPr lang="en-US" altLang="en-US" sz="2000" b="1">
                <a:solidFill>
                  <a:srgbClr val="00FFFF"/>
                </a:solidFill>
              </a:rPr>
              <a:t>Non asbestos ring liner materials </a:t>
            </a:r>
          </a:p>
          <a:p>
            <a:pPr lvl="1" eaLnBrk="0" fontAlgn="base" hangingPunct="0">
              <a:lnSpc>
                <a:spcPct val="80000"/>
              </a:lnSpc>
              <a:spcAft>
                <a:spcPct val="0"/>
              </a:spcAft>
              <a:buClr>
                <a:srgbClr val="FFCC66"/>
              </a:buClr>
            </a:pPr>
            <a:r>
              <a:rPr lang="en-US" altLang="en-US" sz="2000" b="1">
                <a:solidFill>
                  <a:srgbClr val="00FFFF"/>
                </a:solidFill>
              </a:rPr>
              <a:t> ceramic (aluminum silicate),</a:t>
            </a:r>
          </a:p>
          <a:p>
            <a:pPr lvl="1" eaLnBrk="0" fontAlgn="base" hangingPunct="0">
              <a:lnSpc>
                <a:spcPct val="80000"/>
              </a:lnSpc>
              <a:spcAft>
                <a:spcPct val="0"/>
              </a:spcAft>
              <a:buClr>
                <a:srgbClr val="FFCC66"/>
              </a:buClr>
            </a:pPr>
            <a:r>
              <a:rPr lang="en-US" altLang="en-US" sz="2000" b="1">
                <a:solidFill>
                  <a:srgbClr val="00FFFF"/>
                </a:solidFill>
              </a:rPr>
              <a:t> cellulose (paper), and </a:t>
            </a:r>
          </a:p>
          <a:p>
            <a:pPr lvl="1" eaLnBrk="0" fontAlgn="base" hangingPunct="0">
              <a:lnSpc>
                <a:spcPct val="80000"/>
              </a:lnSpc>
              <a:spcAft>
                <a:spcPct val="0"/>
              </a:spcAft>
              <a:buClr>
                <a:srgbClr val="FFCC66"/>
              </a:buClr>
            </a:pPr>
            <a:r>
              <a:rPr lang="en-US" altLang="en-US" sz="2000" b="1">
                <a:solidFill>
                  <a:srgbClr val="00FFFF"/>
                </a:solidFill>
              </a:rPr>
              <a:t>a ceramic- cellulose combination </a:t>
            </a:r>
          </a:p>
          <a:p>
            <a:pPr lvl="1" eaLnBrk="0" fontAlgn="base" hangingPunct="0">
              <a:lnSpc>
                <a:spcPct val="80000"/>
              </a:lnSpc>
              <a:spcAft>
                <a:spcPct val="0"/>
              </a:spcAft>
              <a:buClr>
                <a:srgbClr val="FFCC66"/>
              </a:buClr>
            </a:pPr>
            <a:r>
              <a:rPr lang="en-US" altLang="en-US" sz="2000" b="1">
                <a:solidFill>
                  <a:srgbClr val="00FFFF"/>
                </a:solidFill>
              </a:rPr>
              <a:t>wax crinkled paper</a:t>
            </a:r>
          </a:p>
        </p:txBody>
      </p:sp>
      <p:pic>
        <p:nvPicPr>
          <p:cNvPr id="84996" name="Picture 6" descr="_keramicky-pasek">
            <a:extLst>
              <a:ext uri="{FF2B5EF4-FFF2-40B4-BE49-F238E27FC236}">
                <a16:creationId xmlns:a16="http://schemas.microsoft.com/office/drawing/2014/main" id="{E0B1189B-43E8-9AC7-08C8-A2ED28917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057400"/>
            <a:ext cx="2667000" cy="25415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4997" name="Rectangle 7">
            <a:extLst>
              <a:ext uri="{FF2B5EF4-FFF2-40B4-BE49-F238E27FC236}">
                <a16:creationId xmlns:a16="http://schemas.microsoft.com/office/drawing/2014/main" id="{D3379DA5-2017-81C1-312F-2C86CA1DF3BF}"/>
              </a:ext>
            </a:extLst>
          </p:cNvPr>
          <p:cNvSpPr>
            <a:spLocks noChangeArrowheads="1"/>
          </p:cNvSpPr>
          <p:nvPr/>
        </p:nvSpPr>
        <p:spPr bwMode="auto">
          <a:xfrm>
            <a:off x="6781800" y="4876801"/>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fontAlgn="base">
              <a:spcBef>
                <a:spcPct val="0"/>
              </a:spcBef>
              <a:spcAft>
                <a:spcPct val="0"/>
              </a:spcAft>
              <a:buClrTx/>
              <a:buNone/>
            </a:pPr>
            <a:r>
              <a:rPr lang="en-US" altLang="en-US" sz="1800">
                <a:solidFill>
                  <a:srgbClr val="FFFFCC"/>
                </a:solidFill>
                <a:latin typeface="Arial Black" panose="020B0A04020102020204" pitchFamily="34" charset="0"/>
              </a:rPr>
              <a:t>20 m of tape 50 mm wide</a:t>
            </a:r>
          </a:p>
        </p:txBody>
      </p:sp>
      <p:sp>
        <p:nvSpPr>
          <p:cNvPr id="84998" name="Line 8">
            <a:extLst>
              <a:ext uri="{FF2B5EF4-FFF2-40B4-BE49-F238E27FC236}">
                <a16:creationId xmlns:a16="http://schemas.microsoft.com/office/drawing/2014/main" id="{94C179B5-7B1F-37FF-F5A3-A2B502270646}"/>
              </a:ext>
            </a:extLst>
          </p:cNvPr>
          <p:cNvSpPr>
            <a:spLocks noChangeShapeType="1"/>
          </p:cNvSpPr>
          <p:nvPr/>
        </p:nvSpPr>
        <p:spPr bwMode="auto">
          <a:xfrm>
            <a:off x="5867400" y="2667000"/>
            <a:ext cx="1143000" cy="533400"/>
          </a:xfrm>
          <a:prstGeom prst="line">
            <a:avLst/>
          </a:prstGeom>
          <a:noFill/>
          <a:ln w="3810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a:solidFill>
                <a:srgbClr val="FFFFCC"/>
              </a:solidFill>
              <a:latin typeface="Times New Roman" panose="02020603050405020304" pitchFamily="18" charset="0"/>
            </a:endParaRPr>
          </a:p>
        </p:txBody>
      </p:sp>
      <p:pic>
        <p:nvPicPr>
          <p:cNvPr id="84999" name="Picture 9" descr="pattern in ring">
            <a:extLst>
              <a:ext uri="{FF2B5EF4-FFF2-40B4-BE49-F238E27FC236}">
                <a16:creationId xmlns:a16="http://schemas.microsoft.com/office/drawing/2014/main" id="{F60CC8C9-83E0-ED51-0A5C-9CA911527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67200"/>
            <a:ext cx="2819400" cy="21399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4">
            <a:extLst>
              <a:ext uri="{FF2B5EF4-FFF2-40B4-BE49-F238E27FC236}">
                <a16:creationId xmlns:a16="http://schemas.microsoft.com/office/drawing/2014/main" id="{C8A3EE53-A25D-C91B-7597-7CBB68978C32}"/>
              </a:ext>
            </a:extLst>
          </p:cNvPr>
          <p:cNvSpPr>
            <a:spLocks noGrp="1" noChangeArrowheads="1"/>
          </p:cNvSpPr>
          <p:nvPr>
            <p:ph type="title"/>
          </p:nvPr>
        </p:nvSpPr>
        <p:spPr>
          <a:xfrm>
            <a:off x="1143000" y="304800"/>
            <a:ext cx="7772400" cy="1143000"/>
          </a:xfrm>
        </p:spPr>
        <p:txBody>
          <a:bodyPr/>
          <a:lstStyle/>
          <a:p>
            <a:r>
              <a:rPr lang="en-US" altLang="en-US"/>
              <a:t>TAKE HOME MESSAGE  </a:t>
            </a:r>
          </a:p>
        </p:txBody>
      </p:sp>
      <p:sp>
        <p:nvSpPr>
          <p:cNvPr id="314371" name="Rectangle 5">
            <a:extLst>
              <a:ext uri="{FF2B5EF4-FFF2-40B4-BE49-F238E27FC236}">
                <a16:creationId xmlns:a16="http://schemas.microsoft.com/office/drawing/2014/main" id="{7C8285C1-9DB1-E5B1-BC58-AD73CBF578A6}"/>
              </a:ext>
            </a:extLst>
          </p:cNvPr>
          <p:cNvSpPr>
            <a:spLocks noChangeArrowheads="1"/>
          </p:cNvSpPr>
          <p:nvPr/>
        </p:nvSpPr>
        <p:spPr bwMode="auto">
          <a:xfrm>
            <a:off x="2667000" y="2346326"/>
            <a:ext cx="7086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t>	Cast restorations meet the needs of patients who require, for one or more reasons, the replacement of a rather large amount of tooth tissue.  </a:t>
            </a:r>
            <a:r>
              <a:rPr lang="en-US" altLang="en-US" sz="2000">
                <a:solidFill>
                  <a:srgbClr val="FF99CC"/>
                </a:solidFill>
              </a:rPr>
              <a:t>The manner of casting fabrication, by the indirect or direct methods, material selection throughout the process and their manner of use is a choice for the experienced operator.</a:t>
            </a:r>
            <a:r>
              <a:rPr lang="en-US" altLang="en-US" sz="2000"/>
              <a:t> Knowledge of the advantages and disadvantages of certain techniques and materials, thoughtful exercise  of the basic principles guiding their application, and critical assessment of the results of practice will help assure the highest quality of this form of restorative care.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a:extLst>
              <a:ext uri="{FF2B5EF4-FFF2-40B4-BE49-F238E27FC236}">
                <a16:creationId xmlns:a16="http://schemas.microsoft.com/office/drawing/2014/main" id="{EB35BAD8-3A37-1821-17B7-FB515DB16C82}"/>
              </a:ext>
            </a:extLst>
          </p:cNvPr>
          <p:cNvSpPr>
            <a:spLocks noGrp="1" noChangeArrowheads="1"/>
          </p:cNvSpPr>
          <p:nvPr>
            <p:ph type="title"/>
          </p:nvPr>
        </p:nvSpPr>
        <p:spPr/>
        <p:txBody>
          <a:bodyPr/>
          <a:lstStyle/>
          <a:p>
            <a:r>
              <a:rPr lang="en-US" altLang="en-US" b="1"/>
              <a:t>QUESTIONS</a:t>
            </a:r>
            <a:endParaRPr lang="en-IN" altLang="en-US" b="1"/>
          </a:p>
        </p:txBody>
      </p:sp>
      <p:sp>
        <p:nvSpPr>
          <p:cNvPr id="320515" name="Content Placeholder 2">
            <a:extLst>
              <a:ext uri="{FF2B5EF4-FFF2-40B4-BE49-F238E27FC236}">
                <a16:creationId xmlns:a16="http://schemas.microsoft.com/office/drawing/2014/main" id="{749D5F74-0C5F-F81A-F661-6DE55DB22277}"/>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400"/>
              <a:t>Define Cast metal restorations</a:t>
            </a:r>
          </a:p>
          <a:p>
            <a:pPr>
              <a:lnSpc>
                <a:spcPct val="150000"/>
              </a:lnSpc>
            </a:pPr>
            <a:r>
              <a:rPr lang="en-US" altLang="en-US" sz="2400"/>
              <a:t>Classify metals used in cast metal restorations</a:t>
            </a:r>
          </a:p>
          <a:p>
            <a:pPr>
              <a:lnSpc>
                <a:spcPct val="150000"/>
              </a:lnSpc>
            </a:pPr>
            <a:r>
              <a:rPr lang="en-US" altLang="en-US" sz="2400"/>
              <a:t>Discuss Ideal properties of metals in cat metal restorations</a:t>
            </a:r>
          </a:p>
          <a:p>
            <a:pPr>
              <a:lnSpc>
                <a:spcPct val="150000"/>
              </a:lnSpc>
            </a:pPr>
            <a:r>
              <a:rPr lang="en-US" altLang="en-US" sz="2400"/>
              <a:t>List various casting defects. Methods to overcome them.</a:t>
            </a:r>
          </a:p>
          <a:p>
            <a:pPr>
              <a:lnSpc>
                <a:spcPct val="150000"/>
              </a:lnSpc>
            </a:pPr>
            <a:r>
              <a:rPr lang="en-US" altLang="en-US" sz="2400"/>
              <a:t>Define Porosity….types and its prevention</a:t>
            </a:r>
          </a:p>
          <a:p>
            <a:pPr>
              <a:lnSpc>
                <a:spcPct val="150000"/>
              </a:lnSpc>
            </a:pPr>
            <a:r>
              <a:rPr lang="en-US" altLang="en-US" sz="2400"/>
              <a:t>Types of Cast Metal Restorations.</a:t>
            </a:r>
          </a:p>
          <a:p>
            <a:pPr>
              <a:lnSpc>
                <a:spcPct val="150000"/>
              </a:lnSpc>
            </a:pPr>
            <a:r>
              <a:rPr lang="en-US" altLang="en-US" sz="2400"/>
              <a:t>Inlay wax</a:t>
            </a:r>
          </a:p>
          <a:p>
            <a:pPr>
              <a:lnSpc>
                <a:spcPct val="150000"/>
              </a:lnSpc>
            </a:pPr>
            <a:endParaRPr lang="en-I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a:extLst>
              <a:ext uri="{FF2B5EF4-FFF2-40B4-BE49-F238E27FC236}">
                <a16:creationId xmlns:a16="http://schemas.microsoft.com/office/drawing/2014/main" id="{A8AE664B-8744-AB4A-E9AB-B7DCD0C4C9D2}"/>
              </a:ext>
            </a:extLst>
          </p:cNvPr>
          <p:cNvSpPr>
            <a:spLocks noGrp="1" noChangeArrowheads="1"/>
          </p:cNvSpPr>
          <p:nvPr>
            <p:ph type="title"/>
          </p:nvPr>
        </p:nvSpPr>
        <p:spPr/>
        <p:txBody>
          <a:bodyPr/>
          <a:lstStyle/>
          <a:p>
            <a:r>
              <a:rPr lang="en-US" altLang="en-US" b="1"/>
              <a:t>REFERENCES</a:t>
            </a:r>
            <a:endParaRPr lang="en-IN" altLang="en-US" b="1"/>
          </a:p>
        </p:txBody>
      </p:sp>
      <p:sp>
        <p:nvSpPr>
          <p:cNvPr id="318467" name="Content Placeholder 2">
            <a:extLst>
              <a:ext uri="{FF2B5EF4-FFF2-40B4-BE49-F238E27FC236}">
                <a16:creationId xmlns:a16="http://schemas.microsoft.com/office/drawing/2014/main" id="{1109AB5C-56A2-2FE6-A530-6385EF50B8B0}"/>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800"/>
              <a:t>Science Of Dental Materials -----By ANUSAVICE, Skinners. </a:t>
            </a:r>
          </a:p>
          <a:p>
            <a:pPr>
              <a:lnSpc>
                <a:spcPct val="150000"/>
              </a:lnSpc>
            </a:pPr>
            <a:r>
              <a:rPr lang="en-US" altLang="en-US" sz="2800"/>
              <a:t>Restorative Dentals Materials 11th Edition By Craig.</a:t>
            </a:r>
          </a:p>
          <a:p>
            <a:pPr>
              <a:lnSpc>
                <a:spcPct val="150000"/>
              </a:lnSpc>
            </a:pPr>
            <a:r>
              <a:rPr lang="en-US" altLang="en-US" sz="2800"/>
              <a:t>Operative Dentistry 2nd Edition By Summit, Robbins, Schwarts</a:t>
            </a:r>
            <a:endParaRPr lang="en-IN"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a:extLst>
              <a:ext uri="{FF2B5EF4-FFF2-40B4-BE49-F238E27FC236}">
                <a16:creationId xmlns:a16="http://schemas.microsoft.com/office/drawing/2014/main" id="{98108B60-FE76-317D-F34C-26C8C39DCB0E}"/>
              </a:ext>
            </a:extLst>
          </p:cNvPr>
          <p:cNvSpPr>
            <a:spLocks noGrp="1" noChangeArrowheads="1"/>
          </p:cNvSpPr>
          <p:nvPr>
            <p:ph type="title"/>
          </p:nvPr>
        </p:nvSpPr>
        <p:spPr/>
        <p:txBody>
          <a:bodyPr/>
          <a:lstStyle/>
          <a:p>
            <a:r>
              <a:rPr lang="en-US" altLang="en-US" b="1"/>
              <a:t>SUGGESTED READING</a:t>
            </a:r>
            <a:endParaRPr lang="en-IN" altLang="en-US" b="1"/>
          </a:p>
        </p:txBody>
      </p:sp>
      <p:sp>
        <p:nvSpPr>
          <p:cNvPr id="319491" name="Content Placeholder 2">
            <a:extLst>
              <a:ext uri="{FF2B5EF4-FFF2-40B4-BE49-F238E27FC236}">
                <a16:creationId xmlns:a16="http://schemas.microsoft.com/office/drawing/2014/main" id="{9222CC82-AA04-BBA0-7EA3-F47566A3C951}"/>
              </a:ext>
            </a:extLst>
          </p:cNvPr>
          <p:cNvSpPr>
            <a:spLocks noGrp="1" noChangeArrowheads="1"/>
          </p:cNvSpPr>
          <p:nvPr>
            <p:ph sz="quarter" idx="1"/>
          </p:nvPr>
        </p:nvSpPr>
        <p:spPr>
          <a:xfrm>
            <a:off x="1825625" y="1527175"/>
            <a:ext cx="8504238" cy="4572000"/>
          </a:xfrm>
        </p:spPr>
        <p:txBody>
          <a:bodyPr/>
          <a:lstStyle/>
          <a:p>
            <a:pPr>
              <a:lnSpc>
                <a:spcPct val="150000"/>
              </a:lnSpc>
            </a:pPr>
            <a:r>
              <a:rPr lang="en-US" altLang="en-US" sz="2400"/>
              <a:t>Science Of Dental Materials -----By ANUSAVICE, Skinners. </a:t>
            </a:r>
          </a:p>
          <a:p>
            <a:pPr>
              <a:lnSpc>
                <a:spcPct val="150000"/>
              </a:lnSpc>
            </a:pPr>
            <a:r>
              <a:rPr lang="en-US" altLang="en-US" sz="2400"/>
              <a:t>Restorative Dentals Materials 11th Edition By Craig.</a:t>
            </a:r>
          </a:p>
          <a:p>
            <a:endParaRPr lang="en-I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C709-E5A1-5181-BCD3-1CC9B1333679}"/>
              </a:ext>
            </a:extLst>
          </p:cNvPr>
          <p:cNvSpPr>
            <a:spLocks noGrp="1"/>
          </p:cNvSpPr>
          <p:nvPr>
            <p:ph type="title"/>
          </p:nvPr>
        </p:nvSpPr>
        <p:spPr>
          <a:xfrm>
            <a:off x="914400" y="2160639"/>
            <a:ext cx="10363200" cy="1143000"/>
          </a:xfrm>
        </p:spPr>
        <p:txBody>
          <a:bodyPr/>
          <a:lstStyle/>
          <a:p>
            <a:pPr algn="l"/>
            <a:r>
              <a:rPr lang="en-US"/>
              <a:t>Thank You</a:t>
            </a:r>
            <a:endParaRPr lang="en-US" dirty="0"/>
          </a:p>
        </p:txBody>
      </p:sp>
    </p:spTree>
    <p:extLst>
      <p:ext uri="{BB962C8B-B14F-4D97-AF65-F5344CB8AC3E}">
        <p14:creationId xmlns:p14="http://schemas.microsoft.com/office/powerpoint/2010/main" val="339696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153853FB-EBD4-2EFF-F25A-3F024ACC0D53}"/>
              </a:ext>
            </a:extLst>
          </p:cNvPr>
          <p:cNvSpPr>
            <a:spLocks noGrp="1" noChangeArrowheads="1"/>
          </p:cNvSpPr>
          <p:nvPr>
            <p:ph type="title"/>
          </p:nvPr>
        </p:nvSpPr>
        <p:spPr/>
        <p:txBody>
          <a:bodyPr/>
          <a:lstStyle/>
          <a:p>
            <a:r>
              <a:rPr lang="en-US" altLang="en-US"/>
              <a:t>Introduction</a:t>
            </a:r>
          </a:p>
        </p:txBody>
      </p:sp>
      <p:sp>
        <p:nvSpPr>
          <p:cNvPr id="11267" name="Rectangle 5">
            <a:extLst>
              <a:ext uri="{FF2B5EF4-FFF2-40B4-BE49-F238E27FC236}">
                <a16:creationId xmlns:a16="http://schemas.microsoft.com/office/drawing/2014/main" id="{DCB40277-60B4-F498-A27C-1335C9739D58}"/>
              </a:ext>
            </a:extLst>
          </p:cNvPr>
          <p:cNvSpPr>
            <a:spLocks noChangeArrowheads="1"/>
          </p:cNvSpPr>
          <p:nvPr/>
        </p:nvSpPr>
        <p:spPr bwMode="auto">
          <a:xfrm>
            <a:off x="2362200" y="2346326"/>
            <a:ext cx="7467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Blip>
                <a:blip r:embed="rId3"/>
              </a:buBlip>
            </a:pPr>
            <a:r>
              <a:rPr lang="en-US" altLang="en-US" sz="2000" b="1">
                <a:solidFill>
                  <a:srgbClr val="FFFF00"/>
                </a:solidFill>
              </a:rPr>
              <a:t> Perfect adaptation to the tooth structure.</a:t>
            </a:r>
          </a:p>
          <a:p>
            <a:pPr eaLnBrk="0" fontAlgn="base" hangingPunct="0">
              <a:spcBef>
                <a:spcPct val="0"/>
              </a:spcBef>
              <a:spcAft>
                <a:spcPct val="0"/>
              </a:spcAft>
              <a:buClrTx/>
              <a:buNone/>
            </a:pPr>
            <a:endParaRPr lang="en-US" altLang="en-US" sz="2000" b="1">
              <a:solidFill>
                <a:srgbClr val="FFFF00"/>
              </a:solidFill>
            </a:endParaRPr>
          </a:p>
          <a:p>
            <a:pPr eaLnBrk="0" fontAlgn="base" hangingPunct="0">
              <a:spcBef>
                <a:spcPct val="0"/>
              </a:spcBef>
              <a:spcAft>
                <a:spcPct val="0"/>
              </a:spcAft>
              <a:buClrTx/>
              <a:buBlip>
                <a:blip r:embed="rId3"/>
              </a:buBlip>
            </a:pPr>
            <a:r>
              <a:rPr lang="en-US" altLang="en-US" sz="2000" b="1">
                <a:solidFill>
                  <a:srgbClr val="FFFF00"/>
                </a:solidFill>
              </a:rPr>
              <a:t> An unsuccessful casting can result in loss of time and trouble to the operator. </a:t>
            </a:r>
          </a:p>
          <a:p>
            <a:pPr eaLnBrk="0" fontAlgn="base" hangingPunct="0">
              <a:spcBef>
                <a:spcPct val="0"/>
              </a:spcBef>
              <a:spcAft>
                <a:spcPct val="0"/>
              </a:spcAft>
              <a:buClrTx/>
              <a:buBlip>
                <a:blip r:embed="rId3"/>
              </a:buBlip>
            </a:pPr>
            <a:endParaRPr lang="en-US" altLang="en-US" sz="2000" b="1">
              <a:solidFill>
                <a:srgbClr val="FFFF00"/>
              </a:solidFill>
            </a:endParaRPr>
          </a:p>
          <a:p>
            <a:pPr eaLnBrk="0" fontAlgn="base" hangingPunct="0">
              <a:spcBef>
                <a:spcPct val="0"/>
              </a:spcBef>
              <a:spcAft>
                <a:spcPct val="0"/>
              </a:spcAft>
              <a:buClrTx/>
              <a:buBlip>
                <a:blip r:embed="rId3"/>
              </a:buBlip>
            </a:pPr>
            <a:r>
              <a:rPr lang="en-US" altLang="en-US" sz="2000" b="1">
                <a:solidFill>
                  <a:srgbClr val="FFFF00"/>
                </a:solidFill>
              </a:rPr>
              <a:t> Casting defects in most cases can be avoided by strictly adhering to the rules and principles of casting procedures.</a:t>
            </a:r>
          </a:p>
          <a:p>
            <a:pPr eaLnBrk="0" fontAlgn="base" hangingPunct="0">
              <a:spcBef>
                <a:spcPct val="0"/>
              </a:spcBef>
              <a:spcAft>
                <a:spcPct val="0"/>
              </a:spcAft>
              <a:buClrTx/>
              <a:buNone/>
            </a:pPr>
            <a:endParaRPr lang="en-US" altLang="en-US" sz="2000" b="1">
              <a:solidFill>
                <a:srgbClr val="FFFF00"/>
              </a:solidFill>
            </a:endParaRPr>
          </a:p>
          <a:p>
            <a:pPr eaLnBrk="0" fontAlgn="base" hangingPunct="0">
              <a:spcBef>
                <a:spcPct val="0"/>
              </a:spcBef>
              <a:spcAft>
                <a:spcPct val="0"/>
              </a:spcAft>
              <a:buClrTx/>
              <a:buBlip>
                <a:blip r:embed="rId3"/>
              </a:buBlip>
            </a:pPr>
            <a:r>
              <a:rPr lang="en-US" altLang="en-US" sz="2000" b="1">
                <a:solidFill>
                  <a:srgbClr val="FF99CC"/>
                </a:solidFill>
              </a:rPr>
              <a:t> Proper cavity design and crown preparation, a good &amp; accurate die, proper waxing and investment procedures are all very important steps to attain a good casting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7AD97C35-5AB2-48B4-BB66-5CC46DCA9120}"/>
              </a:ext>
            </a:extLst>
          </p:cNvPr>
          <p:cNvSpPr>
            <a:spLocks noChangeArrowheads="1"/>
          </p:cNvSpPr>
          <p:nvPr/>
        </p:nvSpPr>
        <p:spPr bwMode="auto">
          <a:xfrm>
            <a:off x="2362200" y="2830514"/>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400" b="1">
                <a:solidFill>
                  <a:srgbClr val="FFFFCC"/>
                </a:solidFill>
                <a:latin typeface="Monotype Corsiva" panose="03010101010201010101" pitchFamily="66" charset="0"/>
              </a:rPr>
              <a:t>      The process by which a wax pattern of a restoration is converted to a replicate formed by solidification of a dental alloy in its fluid form, that has been poured or injected into a mold.</a:t>
            </a:r>
          </a:p>
        </p:txBody>
      </p:sp>
      <p:sp>
        <p:nvSpPr>
          <p:cNvPr id="13315" name="Rectangle 5">
            <a:extLst>
              <a:ext uri="{FF2B5EF4-FFF2-40B4-BE49-F238E27FC236}">
                <a16:creationId xmlns:a16="http://schemas.microsoft.com/office/drawing/2014/main" id="{75958623-143B-F0E6-6A6B-7978831F7062}"/>
              </a:ext>
            </a:extLst>
          </p:cNvPr>
          <p:cNvSpPr>
            <a:spLocks noGrp="1" noChangeArrowheads="1"/>
          </p:cNvSpPr>
          <p:nvPr>
            <p:ph type="title"/>
          </p:nvPr>
        </p:nvSpPr>
        <p:spPr/>
        <p:txBody>
          <a:bodyPr/>
          <a:lstStyle/>
          <a:p>
            <a:r>
              <a:rPr lang="en-US" altLang="en-US"/>
              <a:t>Definition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Taggart">
            <a:extLst>
              <a:ext uri="{FF2B5EF4-FFF2-40B4-BE49-F238E27FC236}">
                <a16:creationId xmlns:a16="http://schemas.microsoft.com/office/drawing/2014/main" id="{4B2E2D78-464D-CE43-BB4A-EFD88D2B8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438400"/>
            <a:ext cx="24130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6">
            <a:extLst>
              <a:ext uri="{FF2B5EF4-FFF2-40B4-BE49-F238E27FC236}">
                <a16:creationId xmlns:a16="http://schemas.microsoft.com/office/drawing/2014/main" id="{7D9E89CD-A27C-9058-3E63-8E12AF3B7275}"/>
              </a:ext>
            </a:extLst>
          </p:cNvPr>
          <p:cNvSpPr>
            <a:spLocks noGrp="1" noChangeArrowheads="1"/>
          </p:cNvSpPr>
          <p:nvPr>
            <p:ph type="title"/>
          </p:nvPr>
        </p:nvSpPr>
        <p:spPr>
          <a:xfrm>
            <a:off x="1981200" y="457200"/>
            <a:ext cx="2895600" cy="1143000"/>
          </a:xfrm>
        </p:spPr>
        <p:txBody>
          <a:bodyPr/>
          <a:lstStyle/>
          <a:p>
            <a:r>
              <a:rPr lang="en-US" altLang="en-US"/>
              <a:t>History</a:t>
            </a:r>
          </a:p>
        </p:txBody>
      </p:sp>
      <p:sp>
        <p:nvSpPr>
          <p:cNvPr id="15364" name="Rectangle 7">
            <a:extLst>
              <a:ext uri="{FF2B5EF4-FFF2-40B4-BE49-F238E27FC236}">
                <a16:creationId xmlns:a16="http://schemas.microsoft.com/office/drawing/2014/main" id="{0D332964-BE6D-965B-CE47-0EE9115C3541}"/>
              </a:ext>
            </a:extLst>
          </p:cNvPr>
          <p:cNvSpPr>
            <a:spLocks noChangeArrowheads="1"/>
          </p:cNvSpPr>
          <p:nvPr/>
        </p:nvSpPr>
        <p:spPr bwMode="auto">
          <a:xfrm>
            <a:off x="1752600" y="1752601"/>
            <a:ext cx="6096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0" fontAlgn="base" hangingPunct="0">
              <a:lnSpc>
                <a:spcPct val="80000"/>
              </a:lnSpc>
              <a:spcBef>
                <a:spcPct val="0"/>
              </a:spcBef>
              <a:spcAft>
                <a:spcPct val="0"/>
              </a:spcAft>
              <a:buClrTx/>
              <a:buNone/>
            </a:pPr>
            <a:r>
              <a:rPr lang="en-US" altLang="en-US" sz="2000" b="1">
                <a:solidFill>
                  <a:srgbClr val="FF99FF"/>
                </a:solidFill>
              </a:rPr>
              <a:t>11th Century</a:t>
            </a:r>
            <a:r>
              <a:rPr lang="en-US" altLang="en-US" sz="2000" b="1">
                <a:solidFill>
                  <a:srgbClr val="FFFFCC"/>
                </a:solidFill>
              </a:rPr>
              <a:t> </a:t>
            </a:r>
            <a:r>
              <a:rPr lang="en-US" altLang="en-US" sz="2000" b="1">
                <a:solidFill>
                  <a:srgbClr val="FFFFCC"/>
                </a:solidFill>
                <a:sym typeface="Symbol" panose="05050102010706020507" pitchFamily="18" charset="2"/>
              </a:rPr>
              <a:t></a:t>
            </a:r>
            <a:r>
              <a:rPr lang="en-US" altLang="en-US" sz="2000" b="1">
                <a:solidFill>
                  <a:srgbClr val="FFFFCC"/>
                </a:solidFill>
              </a:rPr>
              <a:t> </a:t>
            </a:r>
            <a:r>
              <a:rPr lang="en-US" altLang="en-US" sz="2000" b="1">
                <a:solidFill>
                  <a:srgbClr val="66FF33"/>
                </a:solidFill>
              </a:rPr>
              <a:t>Theophilus</a:t>
            </a:r>
            <a:r>
              <a:rPr lang="en-US" altLang="en-US" sz="2000" b="1">
                <a:solidFill>
                  <a:srgbClr val="FFFFCC"/>
                </a:solidFill>
              </a:rPr>
              <a:t> </a:t>
            </a:r>
            <a:r>
              <a:rPr lang="en-US" altLang="en-US" sz="2000" b="1">
                <a:solidFill>
                  <a:srgbClr val="FFFFCC"/>
                </a:solidFill>
                <a:sym typeface="Symbol" panose="05050102010706020507" pitchFamily="18" charset="2"/>
              </a:rPr>
              <a:t></a:t>
            </a:r>
            <a:r>
              <a:rPr lang="en-US" altLang="en-US" sz="2000" b="1">
                <a:solidFill>
                  <a:srgbClr val="FFFFCC"/>
                </a:solidFill>
              </a:rPr>
              <a:t> Described lost wax technique, which was a common practice among the jewellers</a:t>
            </a:r>
          </a:p>
          <a:p>
            <a:pPr eaLnBrk="0" fontAlgn="base" hangingPunct="0">
              <a:lnSpc>
                <a:spcPct val="80000"/>
              </a:lnSpc>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lnSpc>
                <a:spcPct val="80000"/>
              </a:lnSpc>
              <a:spcBef>
                <a:spcPct val="0"/>
              </a:spcBef>
              <a:spcAft>
                <a:spcPct val="0"/>
              </a:spcAft>
              <a:buClrTx/>
              <a:buNone/>
            </a:pPr>
            <a:r>
              <a:rPr lang="en-US" altLang="en-US" sz="2000" b="1">
                <a:solidFill>
                  <a:srgbClr val="FF99FF"/>
                </a:solidFill>
                <a:sym typeface="Symbol" panose="05050102010706020507" pitchFamily="18" charset="2"/>
              </a:rPr>
              <a:t>1558</a:t>
            </a:r>
            <a:r>
              <a:rPr lang="en-US" altLang="en-US" sz="2000" b="1">
                <a:solidFill>
                  <a:srgbClr val="FFFFCC"/>
                </a:solidFill>
                <a:sym typeface="Symbol" panose="05050102010706020507" pitchFamily="18" charset="2"/>
              </a:rPr>
              <a:t> </a:t>
            </a:r>
            <a:r>
              <a:rPr lang="en-US" altLang="en-US" sz="2000" b="1">
                <a:solidFill>
                  <a:srgbClr val="FFFFCC"/>
                </a:solidFill>
              </a:rPr>
              <a:t> </a:t>
            </a:r>
            <a:r>
              <a:rPr lang="en-US" altLang="en-US" sz="2000" b="1">
                <a:solidFill>
                  <a:srgbClr val="66FF33"/>
                </a:solidFill>
              </a:rPr>
              <a:t>Benvenuto Cellini</a:t>
            </a:r>
            <a:r>
              <a:rPr lang="en-US" altLang="en-US" sz="2000" b="1">
                <a:solidFill>
                  <a:srgbClr val="FFFFCC"/>
                </a:solidFill>
              </a:rPr>
              <a:t> </a:t>
            </a:r>
            <a:r>
              <a:rPr lang="en-US" altLang="en-US" sz="2000" b="1">
                <a:solidFill>
                  <a:srgbClr val="FFFFCC"/>
                </a:solidFill>
                <a:sym typeface="Symbol" panose="05050102010706020507" pitchFamily="18" charset="2"/>
              </a:rPr>
              <a:t></a:t>
            </a:r>
            <a:r>
              <a:rPr lang="en-US" altLang="en-US" sz="2000" b="1">
                <a:solidFill>
                  <a:srgbClr val="FFFFCC"/>
                </a:solidFill>
              </a:rPr>
              <a:t> claimed to have attempted use of wax and clay for preparation of castings </a:t>
            </a:r>
          </a:p>
          <a:p>
            <a:pPr eaLnBrk="0" fontAlgn="base" hangingPunct="0">
              <a:lnSpc>
                <a:spcPct val="80000"/>
              </a:lnSpc>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lnSpc>
                <a:spcPct val="80000"/>
              </a:lnSpc>
              <a:spcBef>
                <a:spcPct val="0"/>
              </a:spcBef>
              <a:spcAft>
                <a:spcPct val="0"/>
              </a:spcAft>
              <a:buClrTx/>
              <a:buNone/>
            </a:pPr>
            <a:r>
              <a:rPr lang="en-US" altLang="en-US" sz="2000" b="1">
                <a:solidFill>
                  <a:srgbClr val="FF99FF"/>
                </a:solidFill>
                <a:sym typeface="Symbol" panose="05050102010706020507" pitchFamily="18" charset="2"/>
              </a:rPr>
              <a:t>1884</a:t>
            </a:r>
            <a:r>
              <a:rPr lang="en-US" altLang="en-US" sz="2000" b="1">
                <a:solidFill>
                  <a:srgbClr val="FFFFCC"/>
                </a:solidFill>
                <a:sym typeface="Symbol" panose="05050102010706020507" pitchFamily="18" charset="2"/>
              </a:rPr>
              <a:t> </a:t>
            </a:r>
            <a:r>
              <a:rPr lang="en-US" altLang="en-US" sz="2000" b="1">
                <a:solidFill>
                  <a:srgbClr val="FFFFCC"/>
                </a:solidFill>
              </a:rPr>
              <a:t> </a:t>
            </a:r>
            <a:r>
              <a:rPr lang="en-US" altLang="en-US" sz="2000" b="1">
                <a:solidFill>
                  <a:srgbClr val="66FF33"/>
                </a:solidFill>
              </a:rPr>
              <a:t>Agulihon de saran</a:t>
            </a:r>
            <a:r>
              <a:rPr lang="en-US" altLang="en-US" sz="2000" b="1">
                <a:solidFill>
                  <a:srgbClr val="FFFFCC"/>
                </a:solidFill>
              </a:rPr>
              <a:t> used 24K gold to form Inlay. </a:t>
            </a:r>
          </a:p>
          <a:p>
            <a:pPr eaLnBrk="0" fontAlgn="base" hangingPunct="0">
              <a:lnSpc>
                <a:spcPct val="80000"/>
              </a:lnSpc>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lnSpc>
                <a:spcPct val="80000"/>
              </a:lnSpc>
              <a:spcBef>
                <a:spcPct val="0"/>
              </a:spcBef>
              <a:spcAft>
                <a:spcPct val="0"/>
              </a:spcAft>
              <a:buClrTx/>
              <a:buNone/>
            </a:pPr>
            <a:r>
              <a:rPr lang="en-US" altLang="en-US" sz="2000" b="1">
                <a:solidFill>
                  <a:srgbClr val="FF99FF"/>
                </a:solidFill>
                <a:sym typeface="Symbol" panose="05050102010706020507" pitchFamily="18" charset="2"/>
              </a:rPr>
              <a:t>1887</a:t>
            </a:r>
            <a:r>
              <a:rPr lang="en-US" altLang="en-US" sz="2000" b="1">
                <a:solidFill>
                  <a:srgbClr val="FFFFCC"/>
                </a:solidFill>
                <a:sym typeface="Symbol" panose="05050102010706020507" pitchFamily="18" charset="2"/>
              </a:rPr>
              <a:t> </a:t>
            </a:r>
            <a:r>
              <a:rPr lang="en-US" altLang="en-US" sz="2000" b="1">
                <a:solidFill>
                  <a:srgbClr val="FFFFCC"/>
                </a:solidFill>
              </a:rPr>
              <a:t> </a:t>
            </a:r>
            <a:r>
              <a:rPr lang="en-US" altLang="en-US" sz="2000" b="1">
                <a:solidFill>
                  <a:srgbClr val="66FF33"/>
                </a:solidFill>
              </a:rPr>
              <a:t>J. R. Knapp</a:t>
            </a:r>
            <a:r>
              <a:rPr lang="en-US" altLang="en-US" sz="2000" b="1">
                <a:solidFill>
                  <a:srgbClr val="FFFFCC"/>
                </a:solidFill>
              </a:rPr>
              <a:t> </a:t>
            </a:r>
            <a:r>
              <a:rPr lang="en-US" altLang="en-US" sz="2000" b="1">
                <a:solidFill>
                  <a:srgbClr val="FFFFCC"/>
                </a:solidFill>
                <a:sym typeface="Symbol" panose="05050102010706020507" pitchFamily="18" charset="2"/>
              </a:rPr>
              <a:t></a:t>
            </a:r>
            <a:r>
              <a:rPr lang="en-US" altLang="en-US" sz="2000" b="1">
                <a:solidFill>
                  <a:srgbClr val="FFFFCC"/>
                </a:solidFill>
              </a:rPr>
              <a:t> Invented Blowpipe </a:t>
            </a:r>
          </a:p>
          <a:p>
            <a:pPr eaLnBrk="0" fontAlgn="base" hangingPunct="0">
              <a:lnSpc>
                <a:spcPct val="80000"/>
              </a:lnSpc>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lnSpc>
                <a:spcPct val="80000"/>
              </a:lnSpc>
              <a:spcBef>
                <a:spcPct val="0"/>
              </a:spcBef>
              <a:spcAft>
                <a:spcPct val="0"/>
              </a:spcAft>
              <a:buClrTx/>
              <a:buNone/>
            </a:pPr>
            <a:r>
              <a:rPr lang="en-US" altLang="en-US" sz="2000" b="1">
                <a:solidFill>
                  <a:srgbClr val="FF99FF"/>
                </a:solidFill>
                <a:sym typeface="Symbol" panose="05050102010706020507" pitchFamily="18" charset="2"/>
              </a:rPr>
              <a:t>1897</a:t>
            </a:r>
            <a:r>
              <a:rPr lang="en-US" altLang="en-US" sz="2000" b="1">
                <a:solidFill>
                  <a:srgbClr val="FFFFCC"/>
                </a:solidFill>
                <a:sym typeface="Symbol" panose="05050102010706020507" pitchFamily="18" charset="2"/>
              </a:rPr>
              <a:t> </a:t>
            </a:r>
            <a:r>
              <a:rPr lang="en-US" altLang="en-US" sz="2000" b="1">
                <a:solidFill>
                  <a:srgbClr val="FFFFCC"/>
                </a:solidFill>
              </a:rPr>
              <a:t> </a:t>
            </a:r>
            <a:r>
              <a:rPr lang="en-US" altLang="en-US" sz="2000" b="1">
                <a:solidFill>
                  <a:srgbClr val="66FF33"/>
                </a:solidFill>
              </a:rPr>
              <a:t>Phillibrook</a:t>
            </a:r>
            <a:r>
              <a:rPr lang="en-US" altLang="en-US" sz="2000" b="1">
                <a:solidFill>
                  <a:srgbClr val="FFFFCC"/>
                </a:solidFill>
              </a:rPr>
              <a:t> described a method of casting metal filling.</a:t>
            </a:r>
          </a:p>
          <a:p>
            <a:pPr eaLnBrk="0" fontAlgn="base" hangingPunct="0">
              <a:lnSpc>
                <a:spcPct val="80000"/>
              </a:lnSpc>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lnSpc>
                <a:spcPct val="80000"/>
              </a:lnSpc>
              <a:spcBef>
                <a:spcPct val="0"/>
              </a:spcBef>
              <a:spcAft>
                <a:spcPct val="0"/>
              </a:spcAft>
              <a:buClrTx/>
              <a:buNone/>
            </a:pPr>
            <a:r>
              <a:rPr lang="en-US" altLang="en-US" sz="2000" b="1">
                <a:solidFill>
                  <a:srgbClr val="FF99FF"/>
                </a:solidFill>
                <a:sym typeface="Symbol" panose="05050102010706020507" pitchFamily="18" charset="2"/>
              </a:rPr>
              <a:t>1907 </a:t>
            </a:r>
            <a:r>
              <a:rPr lang="en-US" altLang="en-US" sz="2000" b="1">
                <a:solidFill>
                  <a:srgbClr val="FFFFCC"/>
                </a:solidFill>
                <a:sym typeface="Symbol" panose="05050102010706020507" pitchFamily="18" charset="2"/>
              </a:rPr>
              <a:t></a:t>
            </a:r>
            <a:r>
              <a:rPr lang="en-US" altLang="en-US" sz="2000" b="1">
                <a:solidFill>
                  <a:srgbClr val="FFFFCC"/>
                </a:solidFill>
              </a:rPr>
              <a:t> </a:t>
            </a:r>
            <a:r>
              <a:rPr lang="en-US" altLang="en-US" sz="2000" b="1">
                <a:solidFill>
                  <a:srgbClr val="66FF33"/>
                </a:solidFill>
              </a:rPr>
              <a:t>Taggart</a:t>
            </a:r>
            <a:r>
              <a:rPr lang="en-US" altLang="en-US" sz="2000" b="1">
                <a:solidFill>
                  <a:srgbClr val="FFFFCC"/>
                </a:solidFill>
              </a:rPr>
              <a:t> </a:t>
            </a:r>
            <a:r>
              <a:rPr lang="en-US" altLang="en-US" sz="2000" b="1">
                <a:solidFill>
                  <a:srgbClr val="FFFFCC"/>
                </a:solidFill>
                <a:sym typeface="Symbol" panose="05050102010706020507" pitchFamily="18" charset="2"/>
              </a:rPr>
              <a:t></a:t>
            </a:r>
            <a:r>
              <a:rPr lang="en-US" altLang="en-US" sz="2000" b="1">
                <a:solidFill>
                  <a:srgbClr val="FFFFCC"/>
                </a:solidFill>
              </a:rPr>
              <a:t> devised a practically useful pneumatic pressure casting machine.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Jaguar">
            <a:extLst>
              <a:ext uri="{FF2B5EF4-FFF2-40B4-BE49-F238E27FC236}">
                <a16:creationId xmlns:a16="http://schemas.microsoft.com/office/drawing/2014/main" id="{2C3F0CC9-B3EB-7469-6DBD-C4A9F1C2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Perseus">
            <a:extLst>
              <a:ext uri="{FF2B5EF4-FFF2-40B4-BE49-F238E27FC236}">
                <a16:creationId xmlns:a16="http://schemas.microsoft.com/office/drawing/2014/main" id="{ACAC1955-5997-060F-C700-52BB26AFD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52801"/>
            <a:ext cx="45720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Egyptian">
            <a:extLst>
              <a:ext uri="{FF2B5EF4-FFF2-40B4-BE49-F238E27FC236}">
                <a16:creationId xmlns:a16="http://schemas.microsoft.com/office/drawing/2014/main" id="{30D77F6B-5F4B-C4F3-9CB2-27071324F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5720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Benin">
            <a:extLst>
              <a:ext uri="{FF2B5EF4-FFF2-40B4-BE49-F238E27FC236}">
                <a16:creationId xmlns:a16="http://schemas.microsoft.com/office/drawing/2014/main" id="{1D93DAE2-5986-D38D-37A9-1FB826082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0"/>
            <a:ext cx="4635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2E72F788-2FC7-C07E-52C9-EA9E7FBCE8EF}"/>
              </a:ext>
            </a:extLst>
          </p:cNvPr>
          <p:cNvSpPr>
            <a:spLocks noGrp="1" noChangeArrowheads="1"/>
          </p:cNvSpPr>
          <p:nvPr>
            <p:ph type="title"/>
          </p:nvPr>
        </p:nvSpPr>
        <p:spPr/>
        <p:txBody>
          <a:bodyPr/>
          <a:lstStyle/>
          <a:p>
            <a:r>
              <a:rPr lang="en-US" altLang="en-US"/>
              <a:t>GPT - Terminology</a:t>
            </a:r>
          </a:p>
        </p:txBody>
      </p:sp>
      <p:sp>
        <p:nvSpPr>
          <p:cNvPr id="19459" name="Rectangle 5">
            <a:extLst>
              <a:ext uri="{FF2B5EF4-FFF2-40B4-BE49-F238E27FC236}">
                <a16:creationId xmlns:a16="http://schemas.microsoft.com/office/drawing/2014/main" id="{D151CE4E-5C5F-43C7-D5E5-F5BB38AC010F}"/>
              </a:ext>
            </a:extLst>
          </p:cNvPr>
          <p:cNvSpPr>
            <a:spLocks noChangeArrowheads="1"/>
          </p:cNvSpPr>
          <p:nvPr/>
        </p:nvSpPr>
        <p:spPr bwMode="auto">
          <a:xfrm>
            <a:off x="2111376" y="1981201"/>
            <a:ext cx="80994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spcBef>
                <a:spcPct val="20000"/>
              </a:spcBef>
              <a:buClr>
                <a:schemeClr val="tx2"/>
              </a:buClr>
              <a:buChar char="•"/>
              <a:tabLst>
                <a:tab pos="228600" algn="l"/>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228600" algn="l"/>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228600" algn="l"/>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2286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 algn="l"/>
              </a:tabLst>
              <a:defRPr sz="2000">
                <a:solidFill>
                  <a:schemeClr val="tx1"/>
                </a:solidFill>
                <a:latin typeface="Times New Roman" panose="02020603050405020304" pitchFamily="18" charset="0"/>
              </a:defRPr>
            </a:lvl9pPr>
          </a:lstStyle>
          <a:p>
            <a:pPr eaLnBrk="0" fontAlgn="base" hangingPunct="0">
              <a:spcBef>
                <a:spcPct val="0"/>
              </a:spcBef>
              <a:spcAft>
                <a:spcPct val="0"/>
              </a:spcAft>
              <a:buClrTx/>
              <a:buNone/>
            </a:pPr>
            <a:r>
              <a:rPr lang="en-US" altLang="en-US" sz="2000" b="1">
                <a:solidFill>
                  <a:srgbClr val="FF99FF"/>
                </a:solidFill>
              </a:rPr>
              <a:t>Casting</a:t>
            </a:r>
            <a:r>
              <a:rPr lang="en-US" altLang="en-US" sz="2000" b="1">
                <a:solidFill>
                  <a:srgbClr val="FFFFCC"/>
                </a:solidFill>
              </a:rPr>
              <a:t> : </a:t>
            </a:r>
            <a:r>
              <a:rPr lang="en-US" altLang="en-US" sz="2000" b="1">
                <a:solidFill>
                  <a:srgbClr val="66FF33"/>
                </a:solidFill>
              </a:rPr>
              <a:t>n </a:t>
            </a:r>
            <a:r>
              <a:rPr lang="en-US" altLang="en-US" sz="2000" b="1">
                <a:solidFill>
                  <a:srgbClr val="66FF33"/>
                </a:solidFill>
                <a:sym typeface="Symbol" panose="05050102010706020507" pitchFamily="18" charset="2"/>
              </a:rPr>
              <a:t></a:t>
            </a:r>
            <a:r>
              <a:rPr lang="en-US" altLang="en-US" sz="2000" b="1">
                <a:solidFill>
                  <a:srgbClr val="FFFFCC"/>
                </a:solidFill>
              </a:rPr>
              <a:t> something that has been cast in a mold ; an object formed by the solidification of a fluid that has been poured (or) injected into a mold </a:t>
            </a: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66FF33"/>
                </a:solidFill>
                <a:sym typeface="Symbol" panose="05050102010706020507" pitchFamily="18" charset="2"/>
              </a:rPr>
              <a:t>verb </a:t>
            </a:r>
            <a:r>
              <a:rPr lang="en-US" altLang="en-US" sz="2000" b="1">
                <a:solidFill>
                  <a:srgbClr val="FFFFCC"/>
                </a:solidFill>
              </a:rPr>
              <a:t> The act of forming an object in a mold. </a:t>
            </a:r>
          </a:p>
          <a:p>
            <a:pPr eaLnBrk="0" fontAlgn="base" hangingPunct="0">
              <a:spcBef>
                <a:spcPct val="0"/>
              </a:spcBef>
              <a:spcAft>
                <a:spcPct val="0"/>
              </a:spcAft>
              <a:buClrTx/>
              <a:buNone/>
            </a:pPr>
            <a:endParaRPr lang="en-US" altLang="en-US" sz="2000" b="1">
              <a:solidFill>
                <a:srgbClr val="FFFFCC"/>
              </a:solidFill>
              <a:sym typeface="Symbol" panose="05050102010706020507" pitchFamily="18" charset="2"/>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Crucible</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FFFFCC"/>
                </a:solidFill>
              </a:rPr>
              <a:t> A vessel / container made of any refractory material (as porcelain) used for melting / calcining any substance that requires a high degree of heat. </a:t>
            </a:r>
          </a:p>
          <a:p>
            <a:pPr eaLnBrk="0" fontAlgn="base" hangingPunct="0">
              <a:spcBef>
                <a:spcPct val="0"/>
              </a:spcBef>
              <a:spcAft>
                <a:spcPct val="0"/>
              </a:spcAft>
              <a:buClrTx/>
              <a:buNone/>
            </a:pPr>
            <a:endParaRPr lang="en-US" altLang="en-US" sz="2000" b="1">
              <a:solidFill>
                <a:srgbClr val="FFFFCC"/>
              </a:solidFill>
            </a:endParaRPr>
          </a:p>
          <a:p>
            <a:pPr eaLnBrk="0" fontAlgn="base" hangingPunct="0">
              <a:spcBef>
                <a:spcPct val="0"/>
              </a:spcBef>
              <a:spcAft>
                <a:spcPct val="0"/>
              </a:spcAft>
              <a:buClrTx/>
              <a:buNone/>
            </a:pPr>
            <a:r>
              <a:rPr lang="en-US" altLang="en-US" sz="2000" b="1">
                <a:solidFill>
                  <a:srgbClr val="FF99FF"/>
                </a:solidFill>
                <a:sym typeface="Symbol" panose="05050102010706020507" pitchFamily="18" charset="2"/>
              </a:rPr>
              <a:t>Crucible former</a:t>
            </a:r>
            <a:r>
              <a:rPr lang="en-US" altLang="en-US" sz="2000" b="1">
                <a:solidFill>
                  <a:srgbClr val="FFFFCC"/>
                </a:solidFill>
                <a:sym typeface="Symbol" panose="05050102010706020507" pitchFamily="18" charset="2"/>
              </a:rPr>
              <a:t> </a:t>
            </a:r>
            <a:r>
              <a:rPr lang="en-US" altLang="en-US" sz="2000" b="1">
                <a:solidFill>
                  <a:srgbClr val="66FF33"/>
                </a:solidFill>
                <a:sym typeface="Symbol" panose="05050102010706020507" pitchFamily="18" charset="2"/>
              </a:rPr>
              <a:t></a:t>
            </a:r>
            <a:r>
              <a:rPr lang="en-US" altLang="en-US" sz="2000" b="1">
                <a:solidFill>
                  <a:srgbClr val="66FF33"/>
                </a:solidFill>
              </a:rPr>
              <a:t> </a:t>
            </a:r>
            <a:r>
              <a:rPr lang="en-US" altLang="en-US" sz="2000" b="1">
                <a:solidFill>
                  <a:srgbClr val="FFFF00"/>
                </a:solidFill>
              </a:rPr>
              <a:t>The base to which a sprue former is attached while the wax pattern is being invested in refractory investment ; a convex rubber, plastic / metal base that forms a concave depression / crucible in the refractory investment. </a:t>
            </a:r>
            <a:endParaRPr lang="en-US" altLang="en-US" sz="2000" b="1">
              <a:solidFill>
                <a:srgbClr val="FFFF00"/>
              </a:solidFill>
              <a:sym typeface="Symbol" panose="05050102010706020507" pitchFamily="18" charset="2"/>
            </a:endParaRPr>
          </a:p>
        </p:txBody>
      </p:sp>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2658</Words>
  <Application>Microsoft Office PowerPoint</Application>
  <PresentationFormat>Widescreen</PresentationFormat>
  <Paragraphs>363</Paragraphs>
  <Slides>46</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Monotype Corsiva</vt:lpstr>
      <vt:lpstr>Times New Roman</vt:lpstr>
      <vt:lpstr>Wingdings</vt:lpstr>
      <vt:lpstr>Wingdings 2</vt:lpstr>
      <vt:lpstr>FIREBALL</vt:lpstr>
      <vt:lpstr>RUNGTA COLLEGE OF DENTAL SCIENCES AND RESEARCH</vt:lpstr>
      <vt:lpstr>Specific learning Objectives </vt:lpstr>
      <vt:lpstr>Contents.....</vt:lpstr>
      <vt:lpstr>PowerPoint Presentation</vt:lpstr>
      <vt:lpstr>Introduction</vt:lpstr>
      <vt:lpstr>Definition</vt:lpstr>
      <vt:lpstr>History</vt:lpstr>
      <vt:lpstr>PowerPoint Presentation</vt:lpstr>
      <vt:lpstr>GPT - Terminology</vt:lpstr>
      <vt:lpstr>PowerPoint Presentation</vt:lpstr>
      <vt:lpstr>Cast Metal Restorations</vt:lpstr>
      <vt:lpstr>Lost wax technique</vt:lpstr>
      <vt:lpstr>Basic cavity designs</vt:lpstr>
      <vt:lpstr> Die materials</vt:lpstr>
      <vt:lpstr>Wax Pattern</vt:lpstr>
      <vt:lpstr>PowerPoint Presentation</vt:lpstr>
      <vt:lpstr>PowerPoint Presentation</vt:lpstr>
      <vt:lpstr>PowerPoint Presentation</vt:lpstr>
      <vt:lpstr>PowerPoint Presentation</vt:lpstr>
      <vt:lpstr>PowerPoint Presentation</vt:lpstr>
      <vt:lpstr>PowerPoint Presentation</vt:lpstr>
      <vt:lpstr>Sprue Design</vt:lpstr>
      <vt:lpstr>PowerPoint Presentation</vt:lpstr>
      <vt:lpstr>PowerPoint Presentation</vt:lpstr>
      <vt:lpstr>Sprue formers</vt:lpstr>
      <vt:lpstr>Prefabricated sprue formers</vt:lpstr>
      <vt:lpstr>Sprue former placement</vt:lpstr>
      <vt:lpstr>Sprue former gauge</vt:lpstr>
      <vt:lpstr>Sprue former position</vt:lpstr>
      <vt:lpstr>Sprue former direction</vt:lpstr>
      <vt:lpstr>Sprue former length</vt:lpstr>
      <vt:lpstr>Sprue former length (contd)</vt:lpstr>
      <vt:lpstr>Orientation of the wax pattern</vt:lpstr>
      <vt:lpstr>Orientation of the wax pattern</vt:lpstr>
      <vt:lpstr>Location of the reservoir</vt:lpstr>
      <vt:lpstr>Constricted spruing</vt:lpstr>
      <vt:lpstr>Sprue former composition: wax versus plastic</vt:lpstr>
      <vt:lpstr>Sprue former composition: wax versus plastic</vt:lpstr>
      <vt:lpstr>Warpage of patterns</vt:lpstr>
      <vt:lpstr>Casting ring</vt:lpstr>
      <vt:lpstr>PowerPoint Presentation</vt:lpstr>
      <vt:lpstr>TAKE HOME MESSAGE  </vt:lpstr>
      <vt:lpstr>QUESTIONS</vt:lpstr>
      <vt:lpstr>REFERENCES</vt:lpstr>
      <vt:lpstr>SUGGESTED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GAURAV DEORE</dc:creator>
  <cp:lastModifiedBy>shalvi wadighare</cp:lastModifiedBy>
  <cp:revision>5</cp:revision>
  <dcterms:created xsi:type="dcterms:W3CDTF">2023-04-19T04:06:22Z</dcterms:created>
  <dcterms:modified xsi:type="dcterms:W3CDTF">2023-04-19T04:43:51Z</dcterms:modified>
</cp:coreProperties>
</file>